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urce Han Sans JP Bold" charset="1" panose="020B0800000000000000"/>
      <p:regular r:id="rId21"/>
    </p:embeddedFont>
    <p:embeddedFont>
      <p:font typeface="Source Han Sans JP" charset="1" panose="020B0400000000000000"/>
      <p:regular r:id="rId22"/>
    </p:embeddedFont>
    <p:embeddedFont>
      <p:font typeface="Consolas" charset="1" panose="020B060902020403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5" id="5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4211091"/>
            <a:ext cx="72628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Blinkit Sales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473154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Empowering Business Insights through SQL Data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300268" y="2101006"/>
            <a:ext cx="9516513" cy="5197167"/>
            <a:chOff x="0" y="0"/>
            <a:chExt cx="22549643" cy="12314833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2549613" cy="12314809"/>
            </a:xfrm>
            <a:custGeom>
              <a:avLst/>
              <a:gdLst/>
              <a:ahLst/>
              <a:cxnLst/>
              <a:rect r="r" b="b" t="t" l="l"/>
              <a:pathLst>
                <a:path h="12314809" w="22549613">
                  <a:moveTo>
                    <a:pt x="0" y="0"/>
                  </a:moveTo>
                  <a:lnTo>
                    <a:pt x="22549613" y="0"/>
                  </a:lnTo>
                  <a:lnTo>
                    <a:pt x="22549613" y="12314809"/>
                  </a:lnTo>
                  <a:lnTo>
                    <a:pt x="0" y="1231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58097" y="11205716"/>
            <a:ext cx="196454" cy="196454"/>
            <a:chOff x="0" y="0"/>
            <a:chExt cx="261938" cy="2619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001" cy="262001"/>
            </a:xfrm>
            <a:custGeom>
              <a:avLst/>
              <a:gdLst/>
              <a:ahLst/>
              <a:cxnLst/>
              <a:rect r="r" b="b" t="t" l="l"/>
              <a:pathLst>
                <a:path h="262001" w="262001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31521" y="0"/>
                  </a:lnTo>
                  <a:cubicBezTo>
                    <a:pt x="248412" y="0"/>
                    <a:pt x="262001" y="13589"/>
                    <a:pt x="262001" y="30480"/>
                  </a:cubicBezTo>
                  <a:lnTo>
                    <a:pt x="262001" y="231521"/>
                  </a:lnTo>
                  <a:cubicBezTo>
                    <a:pt x="262001" y="248412"/>
                    <a:pt x="248412" y="262001"/>
                    <a:pt x="231521" y="262001"/>
                  </a:cubicBezTo>
                  <a:lnTo>
                    <a:pt x="30480" y="262001"/>
                  </a:lnTo>
                  <a:cubicBezTo>
                    <a:pt x="13589" y="262001"/>
                    <a:pt x="0" y="248412"/>
                    <a:pt x="0" y="231521"/>
                  </a:cubicBezTo>
                  <a:close/>
                </a:path>
              </a:pathLst>
            </a:custGeom>
            <a:solidFill>
              <a:srgbClr val="350B4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74014" y="11205716"/>
            <a:ext cx="196454" cy="196454"/>
            <a:chOff x="0" y="0"/>
            <a:chExt cx="261938" cy="261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001" cy="262001"/>
            </a:xfrm>
            <a:custGeom>
              <a:avLst/>
              <a:gdLst/>
              <a:ahLst/>
              <a:cxnLst/>
              <a:rect r="r" b="b" t="t" l="l"/>
              <a:pathLst>
                <a:path h="262001" w="262001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31521" y="0"/>
                  </a:lnTo>
                  <a:cubicBezTo>
                    <a:pt x="248412" y="0"/>
                    <a:pt x="262001" y="13589"/>
                    <a:pt x="262001" y="30480"/>
                  </a:cubicBezTo>
                  <a:lnTo>
                    <a:pt x="262001" y="231521"/>
                  </a:lnTo>
                  <a:cubicBezTo>
                    <a:pt x="262001" y="248412"/>
                    <a:pt x="248412" y="262001"/>
                    <a:pt x="231521" y="262001"/>
                  </a:cubicBezTo>
                  <a:lnTo>
                    <a:pt x="30480" y="262001"/>
                  </a:lnTo>
                  <a:cubicBezTo>
                    <a:pt x="13589" y="262001"/>
                    <a:pt x="0" y="248412"/>
                    <a:pt x="0" y="231521"/>
                  </a:cubicBezTo>
                  <a:close/>
                </a:path>
              </a:pathLst>
            </a:custGeom>
            <a:solidFill>
              <a:srgbClr val="8D1EA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89606" y="11205716"/>
            <a:ext cx="196454" cy="196454"/>
            <a:chOff x="0" y="0"/>
            <a:chExt cx="261938" cy="2619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001" cy="262001"/>
            </a:xfrm>
            <a:custGeom>
              <a:avLst/>
              <a:gdLst/>
              <a:ahLst/>
              <a:cxnLst/>
              <a:rect r="r" b="b" t="t" l="l"/>
              <a:pathLst>
                <a:path h="262001" w="262001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31521" y="0"/>
                  </a:lnTo>
                  <a:cubicBezTo>
                    <a:pt x="248412" y="0"/>
                    <a:pt x="262001" y="13589"/>
                    <a:pt x="262001" y="30480"/>
                  </a:cubicBezTo>
                  <a:lnTo>
                    <a:pt x="262001" y="231521"/>
                  </a:lnTo>
                  <a:cubicBezTo>
                    <a:pt x="262001" y="248412"/>
                    <a:pt x="248412" y="262001"/>
                    <a:pt x="231521" y="262001"/>
                  </a:cubicBezTo>
                  <a:lnTo>
                    <a:pt x="30480" y="262001"/>
                  </a:lnTo>
                  <a:cubicBezTo>
                    <a:pt x="13589" y="262001"/>
                    <a:pt x="0" y="248412"/>
                    <a:pt x="0" y="231521"/>
                  </a:cubicBezTo>
                  <a:close/>
                </a:path>
              </a:pathLst>
            </a:custGeom>
            <a:solidFill>
              <a:srgbClr val="C864E4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318224" y="7997426"/>
            <a:ext cx="6017469" cy="203599"/>
          </a:xfrm>
          <a:custGeom>
            <a:avLst/>
            <a:gdLst/>
            <a:ahLst/>
            <a:cxnLst/>
            <a:rect r="r" b="b" t="t" l="l"/>
            <a:pathLst>
              <a:path h="203599" w="6017469">
                <a:moveTo>
                  <a:pt x="0" y="0"/>
                </a:moveTo>
                <a:lnTo>
                  <a:pt x="6017469" y="0"/>
                </a:lnTo>
                <a:lnTo>
                  <a:pt x="6017469" y="203599"/>
                </a:lnTo>
                <a:lnTo>
                  <a:pt x="0" y="20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7884" y="521494"/>
            <a:ext cx="3700165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Sales by Outlet Size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884" y="1329332"/>
            <a:ext cx="16912232" cy="3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Percentage of total sales by outlet size category.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0751" y="11224766"/>
            <a:ext cx="667494" cy="17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Medium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46666" y="11224766"/>
            <a:ext cx="467022" cy="17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Small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62260" y="11224766"/>
            <a:ext cx="454521" cy="17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Large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884" y="11556652"/>
            <a:ext cx="16912232" cy="3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Medium outlets are clear leaders</a:t>
            </a: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representing nearly half of all sales.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1204" y="9172575"/>
            <a:ext cx="7242810" cy="35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Medium outlets are clear leaders, representing nearly half of all sales.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98586"/>
            <a:ext cx="11235779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Impact of Data-Driven Recommendations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124251"/>
            <a:ext cx="5207942" cy="3400574"/>
            <a:chOff x="0" y="0"/>
            <a:chExt cx="6943923" cy="45340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931279" cy="4521454"/>
            </a:xfrm>
            <a:custGeom>
              <a:avLst/>
              <a:gdLst/>
              <a:ahLst/>
              <a:cxnLst/>
              <a:rect r="r" b="b" t="t" l="l"/>
              <a:pathLst>
                <a:path h="4521454" w="6931279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512" y="0"/>
                  </a:lnTo>
                  <a:cubicBezTo>
                    <a:pt x="6856095" y="0"/>
                    <a:pt x="6931279" y="75057"/>
                    <a:pt x="6931279" y="167513"/>
                  </a:cubicBezTo>
                  <a:lnTo>
                    <a:pt x="6931279" y="4353814"/>
                  </a:lnTo>
                  <a:cubicBezTo>
                    <a:pt x="6931279" y="4446397"/>
                    <a:pt x="6856222" y="4521327"/>
                    <a:pt x="6763512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43979" cy="4534154"/>
            </a:xfrm>
            <a:custGeom>
              <a:avLst/>
              <a:gdLst/>
              <a:ahLst/>
              <a:cxnLst/>
              <a:rect r="r" b="b" t="t" l="l"/>
              <a:pathLst>
                <a:path h="4534154" w="6943979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862" y="0"/>
                  </a:lnTo>
                  <a:lnTo>
                    <a:pt x="6769862" y="6350"/>
                  </a:lnTo>
                  <a:lnTo>
                    <a:pt x="6769862" y="0"/>
                  </a:lnTo>
                  <a:cubicBezTo>
                    <a:pt x="6866001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4360164"/>
                  </a:lnTo>
                  <a:lnTo>
                    <a:pt x="6937629" y="4360164"/>
                  </a:lnTo>
                  <a:lnTo>
                    <a:pt x="6943979" y="4360164"/>
                  </a:lnTo>
                  <a:cubicBezTo>
                    <a:pt x="6943979" y="4456176"/>
                    <a:pt x="6866001" y="4534027"/>
                    <a:pt x="6769862" y="4534027"/>
                  </a:cubicBezTo>
                  <a:lnTo>
                    <a:pt x="6769862" y="4527677"/>
                  </a:lnTo>
                  <a:lnTo>
                    <a:pt x="6769862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862" y="4521327"/>
                  </a:lnTo>
                  <a:cubicBezTo>
                    <a:pt x="6859016" y="4521327"/>
                    <a:pt x="6931279" y="4449191"/>
                    <a:pt x="6931279" y="4360164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862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5824" y="4407842"/>
            <a:ext cx="897583" cy="897583"/>
            <a:chOff x="0" y="0"/>
            <a:chExt cx="1196777" cy="1196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02581" y="4604146"/>
            <a:ext cx="403920" cy="504825"/>
            <a:chOff x="0" y="0"/>
            <a:chExt cx="538560" cy="6731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38607" cy="673100"/>
            </a:xfrm>
            <a:custGeom>
              <a:avLst/>
              <a:gdLst/>
              <a:ahLst/>
              <a:cxnLst/>
              <a:rect r="r" b="b" t="t" l="l"/>
              <a:pathLst>
                <a:path h="673100" w="538607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83" r="8" b="-48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55824" y="5585520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Sales Efficiency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824" y="6128742"/>
            <a:ext cx="458107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Projected improvement of </a:t>
            </a:r>
            <a:r>
              <a:rPr lang="en-US" sz="2312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18-20%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39954" y="4094410"/>
            <a:ext cx="5207942" cy="3400574"/>
            <a:chOff x="0" y="0"/>
            <a:chExt cx="6943923" cy="45340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931279" cy="4521454"/>
            </a:xfrm>
            <a:custGeom>
              <a:avLst/>
              <a:gdLst/>
              <a:ahLst/>
              <a:cxnLst/>
              <a:rect r="r" b="b" t="t" l="l"/>
              <a:pathLst>
                <a:path h="4521454" w="6931279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512" y="0"/>
                  </a:lnTo>
                  <a:cubicBezTo>
                    <a:pt x="6856095" y="0"/>
                    <a:pt x="6931279" y="75057"/>
                    <a:pt x="6931279" y="167513"/>
                  </a:cubicBezTo>
                  <a:lnTo>
                    <a:pt x="6931279" y="4353814"/>
                  </a:lnTo>
                  <a:cubicBezTo>
                    <a:pt x="6931279" y="4446397"/>
                    <a:pt x="6856222" y="4521327"/>
                    <a:pt x="6763512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43979" cy="4534154"/>
            </a:xfrm>
            <a:custGeom>
              <a:avLst/>
              <a:gdLst/>
              <a:ahLst/>
              <a:cxnLst/>
              <a:rect r="r" b="b" t="t" l="l"/>
              <a:pathLst>
                <a:path h="4534154" w="6943979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862" y="0"/>
                  </a:lnTo>
                  <a:lnTo>
                    <a:pt x="6769862" y="6350"/>
                  </a:lnTo>
                  <a:lnTo>
                    <a:pt x="6769862" y="0"/>
                  </a:lnTo>
                  <a:cubicBezTo>
                    <a:pt x="6866001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4360164"/>
                  </a:lnTo>
                  <a:lnTo>
                    <a:pt x="6937629" y="4360164"/>
                  </a:lnTo>
                  <a:lnTo>
                    <a:pt x="6943979" y="4360164"/>
                  </a:lnTo>
                  <a:cubicBezTo>
                    <a:pt x="6943979" y="4456176"/>
                    <a:pt x="6866001" y="4534027"/>
                    <a:pt x="6769862" y="4534027"/>
                  </a:cubicBezTo>
                  <a:lnTo>
                    <a:pt x="6769862" y="4527677"/>
                  </a:lnTo>
                  <a:lnTo>
                    <a:pt x="6769862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862" y="4521327"/>
                  </a:lnTo>
                  <a:cubicBezTo>
                    <a:pt x="6859016" y="4521327"/>
                    <a:pt x="6931279" y="4449191"/>
                    <a:pt x="6931279" y="4360164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862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53386" y="4407842"/>
            <a:ext cx="897582" cy="897583"/>
            <a:chOff x="0" y="0"/>
            <a:chExt cx="1196777" cy="1196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100144" y="4604146"/>
            <a:ext cx="403920" cy="504825"/>
            <a:chOff x="0" y="0"/>
            <a:chExt cx="538560" cy="6731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38607" cy="673100"/>
            </a:xfrm>
            <a:custGeom>
              <a:avLst/>
              <a:gdLst/>
              <a:ahLst/>
              <a:cxnLst/>
              <a:rect r="r" b="b" t="t" l="l"/>
              <a:pathLst>
                <a:path h="673100" w="538607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83" r="8" b="-48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53386" y="5335711"/>
            <a:ext cx="4289798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Inventory Optimization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53386" y="5949256"/>
            <a:ext cx="458107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Potential </a:t>
            </a:r>
            <a:r>
              <a:rPr lang="en-US" sz="2312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10% increase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from item contribution insights.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37516" y="4094410"/>
            <a:ext cx="5208091" cy="3400574"/>
            <a:chOff x="0" y="0"/>
            <a:chExt cx="6944122" cy="45340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6931406" cy="4521454"/>
            </a:xfrm>
            <a:custGeom>
              <a:avLst/>
              <a:gdLst/>
              <a:ahLst/>
              <a:cxnLst/>
              <a:rect r="r" b="b" t="t" l="l"/>
              <a:pathLst>
                <a:path h="4521454" w="6931406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6763639" y="0"/>
                  </a:lnTo>
                  <a:cubicBezTo>
                    <a:pt x="6856222" y="0"/>
                    <a:pt x="6931406" y="75057"/>
                    <a:pt x="6931406" y="167513"/>
                  </a:cubicBezTo>
                  <a:lnTo>
                    <a:pt x="6931406" y="4353814"/>
                  </a:lnTo>
                  <a:cubicBezTo>
                    <a:pt x="6931406" y="4446397"/>
                    <a:pt x="6856349" y="4521327"/>
                    <a:pt x="6763639" y="4521327"/>
                  </a:cubicBezTo>
                  <a:lnTo>
                    <a:pt x="167767" y="4521327"/>
                  </a:lnTo>
                  <a:cubicBezTo>
                    <a:pt x="75057" y="4521454"/>
                    <a:pt x="0" y="4446397"/>
                    <a:pt x="0" y="4353814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44106" cy="4534154"/>
            </a:xfrm>
            <a:custGeom>
              <a:avLst/>
              <a:gdLst/>
              <a:ahLst/>
              <a:cxnLst/>
              <a:rect r="r" b="b" t="t" l="l"/>
              <a:pathLst>
                <a:path h="4534154" w="6944106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6769989" y="0"/>
                  </a:lnTo>
                  <a:lnTo>
                    <a:pt x="6769989" y="6350"/>
                  </a:lnTo>
                  <a:lnTo>
                    <a:pt x="6769989" y="0"/>
                  </a:lnTo>
                  <a:cubicBezTo>
                    <a:pt x="6866128" y="0"/>
                    <a:pt x="6944106" y="77851"/>
                    <a:pt x="6944106" y="173863"/>
                  </a:cubicBezTo>
                  <a:lnTo>
                    <a:pt x="6937756" y="173863"/>
                  </a:lnTo>
                  <a:lnTo>
                    <a:pt x="6944106" y="173863"/>
                  </a:lnTo>
                  <a:lnTo>
                    <a:pt x="6944106" y="4360164"/>
                  </a:lnTo>
                  <a:lnTo>
                    <a:pt x="6937756" y="4360164"/>
                  </a:lnTo>
                  <a:lnTo>
                    <a:pt x="6944106" y="4360164"/>
                  </a:lnTo>
                  <a:cubicBezTo>
                    <a:pt x="6944106" y="4456176"/>
                    <a:pt x="6866128" y="4534027"/>
                    <a:pt x="6769989" y="4534027"/>
                  </a:cubicBezTo>
                  <a:lnTo>
                    <a:pt x="6769989" y="4527677"/>
                  </a:lnTo>
                  <a:lnTo>
                    <a:pt x="6769989" y="4534027"/>
                  </a:lnTo>
                  <a:lnTo>
                    <a:pt x="174117" y="4534027"/>
                  </a:lnTo>
                  <a:lnTo>
                    <a:pt x="174117" y="4527677"/>
                  </a:lnTo>
                  <a:lnTo>
                    <a:pt x="174117" y="4534027"/>
                  </a:lnTo>
                  <a:cubicBezTo>
                    <a:pt x="77978" y="4534154"/>
                    <a:pt x="0" y="4456303"/>
                    <a:pt x="0" y="436016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360164"/>
                  </a:lnTo>
                  <a:lnTo>
                    <a:pt x="6350" y="4360164"/>
                  </a:lnTo>
                  <a:lnTo>
                    <a:pt x="12700" y="4360164"/>
                  </a:lnTo>
                  <a:cubicBezTo>
                    <a:pt x="12700" y="4449191"/>
                    <a:pt x="84963" y="4521327"/>
                    <a:pt x="174117" y="4521327"/>
                  </a:cubicBezTo>
                  <a:lnTo>
                    <a:pt x="6769989" y="4521327"/>
                  </a:lnTo>
                  <a:cubicBezTo>
                    <a:pt x="6859143" y="4521327"/>
                    <a:pt x="6931406" y="4449191"/>
                    <a:pt x="6931406" y="4360164"/>
                  </a:cubicBezTo>
                  <a:lnTo>
                    <a:pt x="6931406" y="173863"/>
                  </a:lnTo>
                  <a:cubicBezTo>
                    <a:pt x="6931406" y="84836"/>
                    <a:pt x="6859143" y="12700"/>
                    <a:pt x="6769989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350949" y="4407842"/>
            <a:ext cx="897582" cy="897583"/>
            <a:chOff x="0" y="0"/>
            <a:chExt cx="1196777" cy="11967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597705" y="4604146"/>
            <a:ext cx="403920" cy="504825"/>
            <a:chOff x="0" y="0"/>
            <a:chExt cx="538560" cy="6731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38607" cy="673100"/>
            </a:xfrm>
            <a:custGeom>
              <a:avLst/>
              <a:gdLst/>
              <a:ahLst/>
              <a:cxnLst/>
              <a:rect r="r" b="b" t="t" l="l"/>
              <a:pathLst>
                <a:path h="673100" w="538607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83" r="8" b="-48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350949" y="552569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Revenue Boost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47971" y="5949256"/>
            <a:ext cx="4581227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Expected </a:t>
            </a:r>
            <a:r>
              <a:rPr lang="en-US" sz="2312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12% boost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by focusing on underperforming outlets.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7155" y="1409849"/>
            <a:ext cx="684101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&amp; Next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610" y="2477723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SQL-driven analysis provides a </a:t>
            </a:r>
            <a:r>
              <a:rPr lang="en-US" sz="2312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clear roadmap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Blinkit to optimize sales, inventory, and customer satisfaction.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6095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Key Takeaways: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272385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Fat content and item type significantly influence sales.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855791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Outlet size and location are critical for revenue generation.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917977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Customer ratings offer valuable insights into outlet performance.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8451" y="46095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Recommendations: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451" y="5272385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Focus on promoting low-fat and high-demand categories.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8451" y="6334571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Strategically expand or optimize medium-sized outlets in Tier 3 locations.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7381" y="7396757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Leverage high-rated outlets' practices to improve others.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7155" y="2668786"/>
            <a:ext cx="8169920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Project Overview &amp; Objectives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47155" y="4448621"/>
            <a:ext cx="5198417" cy="3141017"/>
            <a:chOff x="0" y="0"/>
            <a:chExt cx="6931223" cy="4188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31279" cy="4188079"/>
            </a:xfrm>
            <a:custGeom>
              <a:avLst/>
              <a:gdLst/>
              <a:ahLst/>
              <a:cxnLst/>
              <a:rect r="r" b="b" t="t" l="l"/>
              <a:pathLst>
                <a:path h="4188079" w="6931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439" y="0"/>
                  </a:lnTo>
                  <a:cubicBezTo>
                    <a:pt x="6822059" y="0"/>
                    <a:pt x="6931279" y="109220"/>
                    <a:pt x="6931279" y="243840"/>
                  </a:cubicBezTo>
                  <a:lnTo>
                    <a:pt x="6931279" y="3944239"/>
                  </a:lnTo>
                  <a:cubicBezTo>
                    <a:pt x="6931279" y="4078859"/>
                    <a:pt x="6822059" y="4188079"/>
                    <a:pt x="6687439" y="4188079"/>
                  </a:cubicBezTo>
                  <a:lnTo>
                    <a:pt x="243840" y="4188079"/>
                  </a:lnTo>
                  <a:cubicBezTo>
                    <a:pt x="109220" y="4188079"/>
                    <a:pt x="0" y="4078859"/>
                    <a:pt x="0" y="394423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7155" y="4410521"/>
            <a:ext cx="5198417" cy="152400"/>
            <a:chOff x="0" y="0"/>
            <a:chExt cx="6931223" cy="203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31279" cy="203200"/>
            </a:xfrm>
            <a:custGeom>
              <a:avLst/>
              <a:gdLst/>
              <a:ahLst/>
              <a:cxnLst/>
              <a:rect r="r" b="b" t="t" l="l"/>
              <a:pathLst>
                <a:path h="203200" w="69312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679" y="0"/>
                  </a:lnTo>
                  <a:cubicBezTo>
                    <a:pt x="6885813" y="0"/>
                    <a:pt x="6931279" y="45466"/>
                    <a:pt x="6931279" y="101600"/>
                  </a:cubicBezTo>
                  <a:cubicBezTo>
                    <a:pt x="6931279" y="157734"/>
                    <a:pt x="6885813" y="203200"/>
                    <a:pt x="6829679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97498" y="3999905"/>
            <a:ext cx="897583" cy="897582"/>
            <a:chOff x="0" y="0"/>
            <a:chExt cx="1196777" cy="11967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466728" y="4129088"/>
            <a:ext cx="358974" cy="5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4399" y="517758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Project Scope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4399" y="5720804"/>
            <a:ext cx="452392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In-depth analysis of Blinkit sales performance.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4716" y="4448621"/>
            <a:ext cx="5198417" cy="3141017"/>
            <a:chOff x="0" y="0"/>
            <a:chExt cx="6931223" cy="4188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31279" cy="4188079"/>
            </a:xfrm>
            <a:custGeom>
              <a:avLst/>
              <a:gdLst/>
              <a:ahLst/>
              <a:cxnLst/>
              <a:rect r="r" b="b" t="t" l="l"/>
              <a:pathLst>
                <a:path h="4188079" w="693127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439" y="0"/>
                  </a:lnTo>
                  <a:cubicBezTo>
                    <a:pt x="6822059" y="0"/>
                    <a:pt x="6931279" y="109220"/>
                    <a:pt x="6931279" y="243840"/>
                  </a:cubicBezTo>
                  <a:lnTo>
                    <a:pt x="6931279" y="3944239"/>
                  </a:lnTo>
                  <a:cubicBezTo>
                    <a:pt x="6931279" y="4078859"/>
                    <a:pt x="6822059" y="4188079"/>
                    <a:pt x="6687439" y="4188079"/>
                  </a:cubicBezTo>
                  <a:lnTo>
                    <a:pt x="243840" y="4188079"/>
                  </a:lnTo>
                  <a:cubicBezTo>
                    <a:pt x="109220" y="4188079"/>
                    <a:pt x="0" y="4078859"/>
                    <a:pt x="0" y="394423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44716" y="4410521"/>
            <a:ext cx="5198417" cy="152400"/>
            <a:chOff x="0" y="0"/>
            <a:chExt cx="6931223" cy="203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31279" cy="203200"/>
            </a:xfrm>
            <a:custGeom>
              <a:avLst/>
              <a:gdLst/>
              <a:ahLst/>
              <a:cxnLst/>
              <a:rect r="r" b="b" t="t" l="l"/>
              <a:pathLst>
                <a:path h="203200" w="693127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679" y="0"/>
                  </a:lnTo>
                  <a:cubicBezTo>
                    <a:pt x="6885813" y="0"/>
                    <a:pt x="6931279" y="45466"/>
                    <a:pt x="6931279" y="101600"/>
                  </a:cubicBezTo>
                  <a:cubicBezTo>
                    <a:pt x="6931279" y="157734"/>
                    <a:pt x="6885813" y="203200"/>
                    <a:pt x="6829679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695060" y="3999905"/>
            <a:ext cx="897582" cy="897582"/>
            <a:chOff x="0" y="0"/>
            <a:chExt cx="1196777" cy="11967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964290" y="4129088"/>
            <a:ext cx="358974" cy="5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1961" y="517758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Core Objective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81961" y="5720804"/>
            <a:ext cx="452392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Derive actionable business insights using advanced SQL queries.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42279" y="4448621"/>
            <a:ext cx="5198566" cy="3141017"/>
            <a:chOff x="0" y="0"/>
            <a:chExt cx="6931422" cy="41880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31406" cy="4188079"/>
            </a:xfrm>
            <a:custGeom>
              <a:avLst/>
              <a:gdLst/>
              <a:ahLst/>
              <a:cxnLst/>
              <a:rect r="r" b="b" t="t" l="l"/>
              <a:pathLst>
                <a:path h="4188079" w="69314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566" y="0"/>
                  </a:lnTo>
                  <a:cubicBezTo>
                    <a:pt x="6822186" y="0"/>
                    <a:pt x="6931406" y="109220"/>
                    <a:pt x="6931406" y="243840"/>
                  </a:cubicBezTo>
                  <a:lnTo>
                    <a:pt x="6931406" y="3944239"/>
                  </a:lnTo>
                  <a:cubicBezTo>
                    <a:pt x="6931406" y="4078859"/>
                    <a:pt x="6822186" y="4188079"/>
                    <a:pt x="6687566" y="4188079"/>
                  </a:cubicBezTo>
                  <a:lnTo>
                    <a:pt x="243840" y="4188079"/>
                  </a:lnTo>
                  <a:cubicBezTo>
                    <a:pt x="109220" y="4188079"/>
                    <a:pt x="0" y="4078859"/>
                    <a:pt x="0" y="394423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042279" y="4410521"/>
            <a:ext cx="5198566" cy="152400"/>
            <a:chOff x="0" y="0"/>
            <a:chExt cx="6931422" cy="203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31406" cy="203200"/>
            </a:xfrm>
            <a:custGeom>
              <a:avLst/>
              <a:gdLst/>
              <a:ahLst/>
              <a:cxnLst/>
              <a:rect r="r" b="b" t="t" l="l"/>
              <a:pathLst>
                <a:path h="203200" w="693140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806" y="0"/>
                  </a:lnTo>
                  <a:cubicBezTo>
                    <a:pt x="6885940" y="0"/>
                    <a:pt x="6931406" y="45466"/>
                    <a:pt x="6931406" y="101600"/>
                  </a:cubicBezTo>
                  <a:cubicBezTo>
                    <a:pt x="6931406" y="157734"/>
                    <a:pt x="6885940" y="203200"/>
                    <a:pt x="682980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192771" y="3999905"/>
            <a:ext cx="897582" cy="897582"/>
            <a:chOff x="0" y="0"/>
            <a:chExt cx="1196777" cy="119677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4462001" y="4129088"/>
            <a:ext cx="358974" cy="5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812" b="true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79524" y="517758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Impact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79524" y="5720804"/>
            <a:ext cx="4524077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Optimize sales, enhance customer satisfaction, and streamline inventory.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7155" y="732979"/>
            <a:ext cx="6493371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Dataset &amp; Data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155" y="2284810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Dataset: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Comprehensive Blinkit sales data, </a:t>
            </a:r>
            <a:r>
              <a:rPr lang="en-US" sz="2312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ready for analysis.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339744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Cleaning Process: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858816"/>
            <a:ext cx="7731919" cy="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Standardizing Item_Fat_Content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569470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Handling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191125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Ensuring data consistency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518451" y="2447330"/>
            <a:ext cx="7731919" cy="6432797"/>
            <a:chOff x="0" y="0"/>
            <a:chExt cx="10309225" cy="85770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09225" cy="8577072"/>
            </a:xfrm>
            <a:custGeom>
              <a:avLst/>
              <a:gdLst/>
              <a:ahLst/>
              <a:cxnLst/>
              <a:rect r="r" b="b" t="t" l="l"/>
              <a:pathLst>
                <a:path h="8577072" w="10309225">
                  <a:moveTo>
                    <a:pt x="0" y="167640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10141585" y="0"/>
                  </a:lnTo>
                  <a:cubicBezTo>
                    <a:pt x="10234168" y="0"/>
                    <a:pt x="10309225" y="75057"/>
                    <a:pt x="10309225" y="167640"/>
                  </a:cubicBezTo>
                  <a:lnTo>
                    <a:pt x="10309225" y="8409432"/>
                  </a:lnTo>
                  <a:cubicBezTo>
                    <a:pt x="10309225" y="8502014"/>
                    <a:pt x="10234168" y="8577072"/>
                    <a:pt x="10141585" y="8577072"/>
                  </a:cubicBezTo>
                  <a:lnTo>
                    <a:pt x="167640" y="8577072"/>
                  </a:lnTo>
                  <a:cubicBezTo>
                    <a:pt x="75057" y="8577072"/>
                    <a:pt x="0" y="8502014"/>
                    <a:pt x="0" y="8409432"/>
                  </a:cubicBezTo>
                  <a:close/>
                </a:path>
              </a:pathLst>
            </a:custGeom>
            <a:solidFill>
              <a:srgbClr val="B6D6F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17596" y="2883248"/>
            <a:ext cx="374005" cy="299145"/>
            <a:chOff x="0" y="0"/>
            <a:chExt cx="498673" cy="3988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98729" cy="398907"/>
            </a:xfrm>
            <a:custGeom>
              <a:avLst/>
              <a:gdLst/>
              <a:ahLst/>
              <a:cxnLst/>
              <a:rect r="r" b="b" t="t" l="l"/>
              <a:pathLst>
                <a:path h="398907" w="498729">
                  <a:moveTo>
                    <a:pt x="0" y="0"/>
                  </a:moveTo>
                  <a:lnTo>
                    <a:pt x="498729" y="0"/>
                  </a:lnTo>
                  <a:lnTo>
                    <a:pt x="498729" y="398907"/>
                  </a:lnTo>
                  <a:lnTo>
                    <a:pt x="0" y="398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2" t="0" r="-301" b="1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490746" y="2725936"/>
            <a:ext cx="646048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Example Transformation: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90746" y="3636466"/>
            <a:ext cx="6460480" cy="4757589"/>
            <a:chOff x="0" y="0"/>
            <a:chExt cx="8613973" cy="63434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14029" cy="6343523"/>
            </a:xfrm>
            <a:custGeom>
              <a:avLst/>
              <a:gdLst/>
              <a:ahLst/>
              <a:cxnLst/>
              <a:rect r="r" b="b" t="t" l="l"/>
              <a:pathLst>
                <a:path h="6343523" w="8614029">
                  <a:moveTo>
                    <a:pt x="0" y="167640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8446389" y="0"/>
                  </a:lnTo>
                  <a:cubicBezTo>
                    <a:pt x="8538972" y="0"/>
                    <a:pt x="8614029" y="75057"/>
                    <a:pt x="8614029" y="167640"/>
                  </a:cubicBezTo>
                  <a:lnTo>
                    <a:pt x="8614029" y="6175883"/>
                  </a:lnTo>
                  <a:cubicBezTo>
                    <a:pt x="8614029" y="6268466"/>
                    <a:pt x="8538972" y="6343523"/>
                    <a:pt x="8446389" y="6343523"/>
                  </a:cubicBezTo>
                  <a:lnTo>
                    <a:pt x="167640" y="6343523"/>
                  </a:lnTo>
                  <a:cubicBezTo>
                    <a:pt x="75057" y="6343523"/>
                    <a:pt x="0" y="6268466"/>
                    <a:pt x="0" y="617588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475862" y="3636466"/>
            <a:ext cx="6490246" cy="4757589"/>
            <a:chOff x="0" y="0"/>
            <a:chExt cx="8653662" cy="63434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53653" cy="6343396"/>
            </a:xfrm>
            <a:custGeom>
              <a:avLst/>
              <a:gdLst/>
              <a:ahLst/>
              <a:cxnLst/>
              <a:rect r="r" b="b" t="t" l="l"/>
              <a:pathLst>
                <a:path h="6343396" w="865365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593836" y="0"/>
                  </a:lnTo>
                  <a:cubicBezTo>
                    <a:pt x="8626856" y="0"/>
                    <a:pt x="8653653" y="26797"/>
                    <a:pt x="8653653" y="59817"/>
                  </a:cubicBezTo>
                  <a:lnTo>
                    <a:pt x="8653653" y="6283579"/>
                  </a:lnTo>
                  <a:cubicBezTo>
                    <a:pt x="8653653" y="6316599"/>
                    <a:pt x="8626856" y="6343396"/>
                    <a:pt x="8593836" y="6343396"/>
                  </a:cubicBezTo>
                  <a:lnTo>
                    <a:pt x="59817" y="6343396"/>
                  </a:lnTo>
                  <a:cubicBezTo>
                    <a:pt x="26797" y="6343396"/>
                    <a:pt x="0" y="6316599"/>
                    <a:pt x="0" y="628357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775008" y="3717875"/>
            <a:ext cx="5891956" cy="445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UPDATE blinkit_dataSET Item_Fat_Content = CASE WHEN Item_Fat_Content IN ('LF', 'low fat') THEN 'Low Fat' WHEN Item_Fat_Content = 'reg' THEN 'Regular' ELSE Item_Fat_ContentEND;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7845" y="366266"/>
            <a:ext cx="615657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Business Requirements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3557" y="1726704"/>
            <a:ext cx="8192095" cy="4477941"/>
            <a:chOff x="0" y="0"/>
            <a:chExt cx="10922793" cy="5970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050" y="19050"/>
              <a:ext cx="10884662" cy="5932551"/>
            </a:xfrm>
            <a:custGeom>
              <a:avLst/>
              <a:gdLst/>
              <a:ahLst/>
              <a:cxnLst/>
              <a:rect r="r" b="b" t="t" l="l"/>
              <a:pathLst>
                <a:path h="5932551" w="10884662">
                  <a:moveTo>
                    <a:pt x="0" y="137287"/>
                  </a:moveTo>
                  <a:cubicBezTo>
                    <a:pt x="0" y="61468"/>
                    <a:pt x="61595" y="0"/>
                    <a:pt x="137668" y="0"/>
                  </a:cubicBezTo>
                  <a:lnTo>
                    <a:pt x="10746994" y="0"/>
                  </a:lnTo>
                  <a:cubicBezTo>
                    <a:pt x="10823067" y="0"/>
                    <a:pt x="10884662" y="61468"/>
                    <a:pt x="10884662" y="137287"/>
                  </a:cubicBezTo>
                  <a:lnTo>
                    <a:pt x="10884662" y="5795264"/>
                  </a:lnTo>
                  <a:cubicBezTo>
                    <a:pt x="10884662" y="5871083"/>
                    <a:pt x="10823067" y="5932551"/>
                    <a:pt x="10746994" y="5932551"/>
                  </a:cubicBezTo>
                  <a:lnTo>
                    <a:pt x="137668" y="5932551"/>
                  </a:lnTo>
                  <a:cubicBezTo>
                    <a:pt x="61595" y="5932551"/>
                    <a:pt x="0" y="5871083"/>
                    <a:pt x="0" y="579526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22762" cy="5970651"/>
            </a:xfrm>
            <a:custGeom>
              <a:avLst/>
              <a:gdLst/>
              <a:ahLst/>
              <a:cxnLst/>
              <a:rect r="r" b="b" t="t" l="l"/>
              <a:pathLst>
                <a:path h="5970651" w="10922762">
                  <a:moveTo>
                    <a:pt x="0" y="156337"/>
                  </a:moveTo>
                  <a:cubicBezTo>
                    <a:pt x="0" y="69977"/>
                    <a:pt x="70231" y="0"/>
                    <a:pt x="156718" y="0"/>
                  </a:cubicBezTo>
                  <a:lnTo>
                    <a:pt x="10766044" y="0"/>
                  </a:lnTo>
                  <a:lnTo>
                    <a:pt x="10766044" y="19050"/>
                  </a:lnTo>
                  <a:lnTo>
                    <a:pt x="10766044" y="0"/>
                  </a:lnTo>
                  <a:cubicBezTo>
                    <a:pt x="10852531" y="0"/>
                    <a:pt x="10922762" y="69977"/>
                    <a:pt x="10922762" y="156337"/>
                  </a:cubicBezTo>
                  <a:lnTo>
                    <a:pt x="10903712" y="156337"/>
                  </a:lnTo>
                  <a:lnTo>
                    <a:pt x="10922762" y="156337"/>
                  </a:lnTo>
                  <a:lnTo>
                    <a:pt x="10922762" y="5814314"/>
                  </a:lnTo>
                  <a:lnTo>
                    <a:pt x="10903712" y="5814314"/>
                  </a:lnTo>
                  <a:lnTo>
                    <a:pt x="10922762" y="5814314"/>
                  </a:lnTo>
                  <a:cubicBezTo>
                    <a:pt x="10922762" y="5900674"/>
                    <a:pt x="10852531" y="5970651"/>
                    <a:pt x="10766044" y="5970651"/>
                  </a:cubicBezTo>
                  <a:lnTo>
                    <a:pt x="10766044" y="5951601"/>
                  </a:lnTo>
                  <a:lnTo>
                    <a:pt x="10766044" y="5970651"/>
                  </a:lnTo>
                  <a:lnTo>
                    <a:pt x="156718" y="5970651"/>
                  </a:lnTo>
                  <a:lnTo>
                    <a:pt x="156718" y="5951601"/>
                  </a:lnTo>
                  <a:lnTo>
                    <a:pt x="156718" y="5970651"/>
                  </a:lnTo>
                  <a:cubicBezTo>
                    <a:pt x="70231" y="5970651"/>
                    <a:pt x="0" y="5900674"/>
                    <a:pt x="0" y="5814314"/>
                  </a:cubicBezTo>
                  <a:lnTo>
                    <a:pt x="0" y="156337"/>
                  </a:lnTo>
                  <a:lnTo>
                    <a:pt x="19050" y="156337"/>
                  </a:lnTo>
                  <a:lnTo>
                    <a:pt x="0" y="156337"/>
                  </a:lnTo>
                  <a:moveTo>
                    <a:pt x="38100" y="156337"/>
                  </a:moveTo>
                  <a:lnTo>
                    <a:pt x="38100" y="5814314"/>
                  </a:lnTo>
                  <a:lnTo>
                    <a:pt x="19050" y="5814314"/>
                  </a:lnTo>
                  <a:lnTo>
                    <a:pt x="38100" y="5814314"/>
                  </a:lnTo>
                  <a:cubicBezTo>
                    <a:pt x="38100" y="5879592"/>
                    <a:pt x="91186" y="5932551"/>
                    <a:pt x="156718" y="5932551"/>
                  </a:cubicBezTo>
                  <a:lnTo>
                    <a:pt x="10766044" y="5932551"/>
                  </a:lnTo>
                  <a:cubicBezTo>
                    <a:pt x="10831575" y="5932551"/>
                    <a:pt x="10884662" y="5879592"/>
                    <a:pt x="10884662" y="5814314"/>
                  </a:cubicBezTo>
                  <a:lnTo>
                    <a:pt x="10884662" y="156337"/>
                  </a:lnTo>
                  <a:cubicBezTo>
                    <a:pt x="10884662" y="91059"/>
                    <a:pt x="10831575" y="38100"/>
                    <a:pt x="10766044" y="38100"/>
                  </a:cubicBezTo>
                  <a:lnTo>
                    <a:pt x="156718" y="38100"/>
                  </a:lnTo>
                  <a:lnTo>
                    <a:pt x="156718" y="19050"/>
                  </a:lnTo>
                  <a:lnTo>
                    <a:pt x="156718" y="38100"/>
                  </a:lnTo>
                  <a:cubicBezTo>
                    <a:pt x="91186" y="38100"/>
                    <a:pt x="38100" y="91059"/>
                    <a:pt x="38100" y="15633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7845" y="1740991"/>
            <a:ext cx="57150" cy="4449366"/>
            <a:chOff x="0" y="0"/>
            <a:chExt cx="76200" cy="5932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200" cy="5932551"/>
            </a:xfrm>
            <a:custGeom>
              <a:avLst/>
              <a:gdLst/>
              <a:ahLst/>
              <a:cxnLst/>
              <a:rect r="r" b="b" t="t" l="l"/>
              <a:pathLst>
                <a:path h="5932551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5894451"/>
                  </a:lnTo>
                  <a:cubicBezTo>
                    <a:pt x="76200" y="5915533"/>
                    <a:pt x="59182" y="5932551"/>
                    <a:pt x="38100" y="5932551"/>
                  </a:cubicBezTo>
                  <a:cubicBezTo>
                    <a:pt x="17018" y="5932551"/>
                    <a:pt x="0" y="5915533"/>
                    <a:pt x="0" y="5894451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8690" y="1818829"/>
            <a:ext cx="2883694" cy="3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KPI’s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8690" y="2436465"/>
            <a:ext cx="7558980" cy="47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62"/>
              </a:lnSpc>
              <a:buAutoNum type="arabicPeriod" startAt="1"/>
            </a:pPr>
            <a:r>
              <a:rPr lang="en-US" b="true" sz="1874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Total Sales: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Overall revenue.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8690" y="2914353"/>
            <a:ext cx="7558980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2.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Average Sales: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Average revenue per sale.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6790" y="3392240"/>
            <a:ext cx="7558980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3.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Number of Items: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Total count of items sold.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7265" y="3870126"/>
            <a:ext cx="7558980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4.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Average Rating: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Average customer rating.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52198" y="1726704"/>
            <a:ext cx="8192244" cy="4477941"/>
            <a:chOff x="0" y="0"/>
            <a:chExt cx="10922992" cy="59705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10884916" cy="5932551"/>
            </a:xfrm>
            <a:custGeom>
              <a:avLst/>
              <a:gdLst/>
              <a:ahLst/>
              <a:cxnLst/>
              <a:rect r="r" b="b" t="t" l="l"/>
              <a:pathLst>
                <a:path h="5932551" w="10884916">
                  <a:moveTo>
                    <a:pt x="0" y="137287"/>
                  </a:moveTo>
                  <a:cubicBezTo>
                    <a:pt x="0" y="61468"/>
                    <a:pt x="61595" y="0"/>
                    <a:pt x="137668" y="0"/>
                  </a:cubicBezTo>
                  <a:lnTo>
                    <a:pt x="10747249" y="0"/>
                  </a:lnTo>
                  <a:cubicBezTo>
                    <a:pt x="10823322" y="0"/>
                    <a:pt x="10884916" y="61468"/>
                    <a:pt x="10884916" y="137287"/>
                  </a:cubicBezTo>
                  <a:lnTo>
                    <a:pt x="10884916" y="5795264"/>
                  </a:lnTo>
                  <a:cubicBezTo>
                    <a:pt x="10884916" y="5871083"/>
                    <a:pt x="10823322" y="5932551"/>
                    <a:pt x="10747249" y="5932551"/>
                  </a:cubicBezTo>
                  <a:lnTo>
                    <a:pt x="137668" y="5932551"/>
                  </a:lnTo>
                  <a:cubicBezTo>
                    <a:pt x="61595" y="5932551"/>
                    <a:pt x="0" y="5871083"/>
                    <a:pt x="0" y="579526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23016" cy="5970651"/>
            </a:xfrm>
            <a:custGeom>
              <a:avLst/>
              <a:gdLst/>
              <a:ahLst/>
              <a:cxnLst/>
              <a:rect r="r" b="b" t="t" l="l"/>
              <a:pathLst>
                <a:path h="5970651" w="10923016">
                  <a:moveTo>
                    <a:pt x="0" y="156337"/>
                  </a:moveTo>
                  <a:cubicBezTo>
                    <a:pt x="0" y="69977"/>
                    <a:pt x="70231" y="0"/>
                    <a:pt x="156718" y="0"/>
                  </a:cubicBezTo>
                  <a:lnTo>
                    <a:pt x="10766299" y="0"/>
                  </a:lnTo>
                  <a:lnTo>
                    <a:pt x="10766299" y="19050"/>
                  </a:lnTo>
                  <a:lnTo>
                    <a:pt x="10766299" y="0"/>
                  </a:lnTo>
                  <a:cubicBezTo>
                    <a:pt x="10852786" y="0"/>
                    <a:pt x="10923016" y="69977"/>
                    <a:pt x="10923016" y="156337"/>
                  </a:cubicBezTo>
                  <a:lnTo>
                    <a:pt x="10903966" y="156337"/>
                  </a:lnTo>
                  <a:lnTo>
                    <a:pt x="10923016" y="156337"/>
                  </a:lnTo>
                  <a:lnTo>
                    <a:pt x="10923016" y="5814314"/>
                  </a:lnTo>
                  <a:lnTo>
                    <a:pt x="10903966" y="5814314"/>
                  </a:lnTo>
                  <a:lnTo>
                    <a:pt x="10923016" y="5814314"/>
                  </a:lnTo>
                  <a:cubicBezTo>
                    <a:pt x="10923016" y="5900674"/>
                    <a:pt x="10852786" y="5970651"/>
                    <a:pt x="10766299" y="5970651"/>
                  </a:cubicBezTo>
                  <a:lnTo>
                    <a:pt x="10766299" y="5951601"/>
                  </a:lnTo>
                  <a:lnTo>
                    <a:pt x="10766299" y="5970651"/>
                  </a:lnTo>
                  <a:lnTo>
                    <a:pt x="156718" y="5970651"/>
                  </a:lnTo>
                  <a:lnTo>
                    <a:pt x="156718" y="5951601"/>
                  </a:lnTo>
                  <a:lnTo>
                    <a:pt x="156718" y="5970651"/>
                  </a:lnTo>
                  <a:cubicBezTo>
                    <a:pt x="70231" y="5970651"/>
                    <a:pt x="0" y="5900674"/>
                    <a:pt x="0" y="5814314"/>
                  </a:cubicBezTo>
                  <a:lnTo>
                    <a:pt x="0" y="156337"/>
                  </a:lnTo>
                  <a:lnTo>
                    <a:pt x="19050" y="156337"/>
                  </a:lnTo>
                  <a:lnTo>
                    <a:pt x="0" y="156337"/>
                  </a:lnTo>
                  <a:moveTo>
                    <a:pt x="38100" y="156337"/>
                  </a:moveTo>
                  <a:lnTo>
                    <a:pt x="38100" y="5814314"/>
                  </a:lnTo>
                  <a:lnTo>
                    <a:pt x="19050" y="5814314"/>
                  </a:lnTo>
                  <a:lnTo>
                    <a:pt x="38100" y="5814314"/>
                  </a:lnTo>
                  <a:cubicBezTo>
                    <a:pt x="38100" y="5879592"/>
                    <a:pt x="91186" y="5932551"/>
                    <a:pt x="156718" y="5932551"/>
                  </a:cubicBezTo>
                  <a:lnTo>
                    <a:pt x="10766299" y="5932551"/>
                  </a:lnTo>
                  <a:cubicBezTo>
                    <a:pt x="10831830" y="5932551"/>
                    <a:pt x="10884916" y="5879592"/>
                    <a:pt x="10884916" y="5814314"/>
                  </a:cubicBezTo>
                  <a:lnTo>
                    <a:pt x="10884916" y="156337"/>
                  </a:lnTo>
                  <a:cubicBezTo>
                    <a:pt x="10884916" y="91059"/>
                    <a:pt x="10831830" y="38100"/>
                    <a:pt x="10766299" y="38100"/>
                  </a:cubicBezTo>
                  <a:lnTo>
                    <a:pt x="156718" y="38100"/>
                  </a:lnTo>
                  <a:lnTo>
                    <a:pt x="156718" y="19050"/>
                  </a:lnTo>
                  <a:lnTo>
                    <a:pt x="156718" y="38100"/>
                  </a:lnTo>
                  <a:cubicBezTo>
                    <a:pt x="91186" y="38100"/>
                    <a:pt x="38100" y="91059"/>
                    <a:pt x="38100" y="15633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66485" y="1740991"/>
            <a:ext cx="57150" cy="4449366"/>
            <a:chOff x="0" y="0"/>
            <a:chExt cx="76200" cy="5932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200" cy="5932551"/>
            </a:xfrm>
            <a:custGeom>
              <a:avLst/>
              <a:gdLst/>
              <a:ahLst/>
              <a:cxnLst/>
              <a:rect r="r" b="b" t="t" l="l"/>
              <a:pathLst>
                <a:path h="5932551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5894451"/>
                  </a:lnTo>
                  <a:cubicBezTo>
                    <a:pt x="76200" y="5915533"/>
                    <a:pt x="59182" y="5932551"/>
                    <a:pt x="38100" y="5932551"/>
                  </a:cubicBezTo>
                  <a:cubicBezTo>
                    <a:pt x="17018" y="5932551"/>
                    <a:pt x="0" y="5915533"/>
                    <a:pt x="0" y="5894451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597330" y="1786831"/>
            <a:ext cx="3560055" cy="34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Granular 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9860" y="2651596"/>
            <a:ext cx="711504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4812" indent="-202406" lvl="1">
              <a:lnSpc>
                <a:spcPts val="3062"/>
              </a:lnSpc>
              <a:buAutoNum type="arabicPeriod" startAt="1"/>
            </a:pPr>
            <a:r>
              <a:rPr lang="en-US" b="true" sz="1874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Total Sales by Fat Content: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Analyze impact of fat content on sales and KPIs.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9885" y="3412542"/>
            <a:ext cx="755912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2.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Total Sales by Item Type: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Identify performance of different item types and their KPI variations.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99885" y="4240138"/>
            <a:ext cx="755912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3.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Fat Content by Outlet for Total Sales: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Compare total sales across outlets, segmented by fat content and KPIs.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99885" y="5172075"/>
            <a:ext cx="755912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4.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Total Sales by Outlet Establishment: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Evaluate how outlet age/type influences total sales.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3557" y="6421190"/>
            <a:ext cx="8192095" cy="3215729"/>
            <a:chOff x="0" y="0"/>
            <a:chExt cx="10922793" cy="42876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0884789" cy="4249547"/>
            </a:xfrm>
            <a:custGeom>
              <a:avLst/>
              <a:gdLst/>
              <a:ahLst/>
              <a:cxnLst/>
              <a:rect r="r" b="b" t="t" l="l"/>
              <a:pathLst>
                <a:path h="4249547" w="10884789">
                  <a:moveTo>
                    <a:pt x="0" y="137287"/>
                  </a:moveTo>
                  <a:cubicBezTo>
                    <a:pt x="0" y="61468"/>
                    <a:pt x="61849" y="0"/>
                    <a:pt x="138049" y="0"/>
                  </a:cubicBezTo>
                  <a:lnTo>
                    <a:pt x="10746740" y="0"/>
                  </a:lnTo>
                  <a:cubicBezTo>
                    <a:pt x="10822940" y="0"/>
                    <a:pt x="10884789" y="61468"/>
                    <a:pt x="10884789" y="137287"/>
                  </a:cubicBezTo>
                  <a:lnTo>
                    <a:pt x="10884789" y="4112260"/>
                  </a:lnTo>
                  <a:cubicBezTo>
                    <a:pt x="10884789" y="4188079"/>
                    <a:pt x="10822940" y="4249547"/>
                    <a:pt x="10746740" y="4249547"/>
                  </a:cubicBezTo>
                  <a:lnTo>
                    <a:pt x="138049" y="4249547"/>
                  </a:lnTo>
                  <a:cubicBezTo>
                    <a:pt x="61849" y="4249547"/>
                    <a:pt x="0" y="4188079"/>
                    <a:pt x="0" y="411226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22889" cy="4287647"/>
            </a:xfrm>
            <a:custGeom>
              <a:avLst/>
              <a:gdLst/>
              <a:ahLst/>
              <a:cxnLst/>
              <a:rect r="r" b="b" t="t" l="l"/>
              <a:pathLst>
                <a:path h="4287647" w="10922889">
                  <a:moveTo>
                    <a:pt x="0" y="156337"/>
                  </a:moveTo>
                  <a:cubicBezTo>
                    <a:pt x="0" y="69850"/>
                    <a:pt x="70358" y="0"/>
                    <a:pt x="157099" y="0"/>
                  </a:cubicBezTo>
                  <a:lnTo>
                    <a:pt x="10765790" y="0"/>
                  </a:lnTo>
                  <a:lnTo>
                    <a:pt x="10765790" y="19050"/>
                  </a:lnTo>
                  <a:lnTo>
                    <a:pt x="10765790" y="0"/>
                  </a:lnTo>
                  <a:cubicBezTo>
                    <a:pt x="10852404" y="0"/>
                    <a:pt x="10922889" y="69850"/>
                    <a:pt x="10922889" y="156337"/>
                  </a:cubicBezTo>
                  <a:lnTo>
                    <a:pt x="10903839" y="156337"/>
                  </a:lnTo>
                  <a:lnTo>
                    <a:pt x="10922889" y="156337"/>
                  </a:lnTo>
                  <a:lnTo>
                    <a:pt x="10922889" y="4131310"/>
                  </a:lnTo>
                  <a:lnTo>
                    <a:pt x="10903839" y="4131310"/>
                  </a:lnTo>
                  <a:lnTo>
                    <a:pt x="10922889" y="4131310"/>
                  </a:lnTo>
                  <a:cubicBezTo>
                    <a:pt x="10922889" y="4217797"/>
                    <a:pt x="10852531" y="4287647"/>
                    <a:pt x="10765790" y="4287647"/>
                  </a:cubicBezTo>
                  <a:lnTo>
                    <a:pt x="10765790" y="4268597"/>
                  </a:lnTo>
                  <a:lnTo>
                    <a:pt x="10765790" y="4287647"/>
                  </a:lnTo>
                  <a:lnTo>
                    <a:pt x="157099" y="4287647"/>
                  </a:lnTo>
                  <a:lnTo>
                    <a:pt x="157099" y="4268597"/>
                  </a:lnTo>
                  <a:lnTo>
                    <a:pt x="157099" y="4287647"/>
                  </a:lnTo>
                  <a:cubicBezTo>
                    <a:pt x="70358" y="4287647"/>
                    <a:pt x="0" y="4217797"/>
                    <a:pt x="0" y="4131310"/>
                  </a:cubicBezTo>
                  <a:lnTo>
                    <a:pt x="0" y="156337"/>
                  </a:lnTo>
                  <a:lnTo>
                    <a:pt x="19050" y="156337"/>
                  </a:lnTo>
                  <a:lnTo>
                    <a:pt x="0" y="156337"/>
                  </a:lnTo>
                  <a:moveTo>
                    <a:pt x="38100" y="156337"/>
                  </a:moveTo>
                  <a:lnTo>
                    <a:pt x="38100" y="4131310"/>
                  </a:lnTo>
                  <a:lnTo>
                    <a:pt x="19050" y="4131310"/>
                  </a:lnTo>
                  <a:lnTo>
                    <a:pt x="38100" y="4131310"/>
                  </a:lnTo>
                  <a:cubicBezTo>
                    <a:pt x="38100" y="4196461"/>
                    <a:pt x="91313" y="4249547"/>
                    <a:pt x="157099" y="4249547"/>
                  </a:cubicBezTo>
                  <a:lnTo>
                    <a:pt x="10765790" y="4249547"/>
                  </a:lnTo>
                  <a:cubicBezTo>
                    <a:pt x="10831576" y="4249547"/>
                    <a:pt x="10884789" y="4196588"/>
                    <a:pt x="10884789" y="4131310"/>
                  </a:cubicBezTo>
                  <a:lnTo>
                    <a:pt x="10884789" y="156337"/>
                  </a:lnTo>
                  <a:cubicBezTo>
                    <a:pt x="10884789" y="91186"/>
                    <a:pt x="10831576" y="38100"/>
                    <a:pt x="10765790" y="38100"/>
                  </a:cubicBezTo>
                  <a:lnTo>
                    <a:pt x="157099" y="38100"/>
                  </a:lnTo>
                  <a:lnTo>
                    <a:pt x="157099" y="19050"/>
                  </a:lnTo>
                  <a:lnTo>
                    <a:pt x="157099" y="38100"/>
                  </a:lnTo>
                  <a:cubicBezTo>
                    <a:pt x="91313" y="38100"/>
                    <a:pt x="38100" y="91059"/>
                    <a:pt x="38100" y="156337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57845" y="6435477"/>
            <a:ext cx="57150" cy="3187154"/>
            <a:chOff x="0" y="0"/>
            <a:chExt cx="76200" cy="42495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200" cy="4249547"/>
            </a:xfrm>
            <a:custGeom>
              <a:avLst/>
              <a:gdLst/>
              <a:ahLst/>
              <a:cxnLst/>
              <a:rect r="r" b="b" t="t" l="l"/>
              <a:pathLst>
                <a:path h="4249547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4211447"/>
                  </a:lnTo>
                  <a:cubicBezTo>
                    <a:pt x="76200" y="4232529"/>
                    <a:pt x="59182" y="4249547"/>
                    <a:pt x="38100" y="4249547"/>
                  </a:cubicBezTo>
                  <a:cubicBezTo>
                    <a:pt x="17018" y="4249547"/>
                    <a:pt x="0" y="4232529"/>
                    <a:pt x="0" y="4211447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8690" y="6454230"/>
            <a:ext cx="3244573" cy="34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Chart’s Requirements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0115" y="7218363"/>
            <a:ext cx="7558980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Percentage of Sales by Outlet Size: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Analyze correlation between outlet size and total sales.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0115" y="8115300"/>
            <a:ext cx="7558980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2.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Sales by Outlet Location: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Assess geographic sales distribution.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0115" y="8650337"/>
            <a:ext cx="7558980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3.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874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All Metrics by Outlet Type:</a:t>
            </a:r>
            <a:r>
              <a:rPr lang="en-US" sz="187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Comprehensive view of all KPIs broken down by outlet types.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3577" y="1062484"/>
            <a:ext cx="19050" cy="575668"/>
            <a:chOff x="0" y="0"/>
            <a:chExt cx="25400" cy="7675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00" cy="767588"/>
            </a:xfrm>
            <a:custGeom>
              <a:avLst/>
              <a:gdLst/>
              <a:ahLst/>
              <a:cxnLst/>
              <a:rect r="r" b="b" t="t" l="l"/>
              <a:pathLst>
                <a:path h="767588" w="25400">
                  <a:moveTo>
                    <a:pt x="0" y="0"/>
                  </a:moveTo>
                  <a:lnTo>
                    <a:pt x="25400" y="0"/>
                  </a:lnTo>
                  <a:lnTo>
                    <a:pt x="25400" y="767588"/>
                  </a:lnTo>
                  <a:lnTo>
                    <a:pt x="0" y="767588"/>
                  </a:ln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3578" y="1806328"/>
            <a:ext cx="17240845" cy="1188988"/>
            <a:chOff x="0" y="0"/>
            <a:chExt cx="22987793" cy="1585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87888" cy="1585365"/>
            </a:xfrm>
            <a:custGeom>
              <a:avLst/>
              <a:gdLst/>
              <a:ahLst/>
              <a:cxnLst/>
              <a:rect r="r" b="b" t="t" l="l"/>
              <a:pathLst>
                <a:path h="1585365" w="22987888">
                  <a:moveTo>
                    <a:pt x="0" y="41910"/>
                  </a:moveTo>
                  <a:cubicBezTo>
                    <a:pt x="0" y="18733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18733"/>
                    <a:pt x="22987888" y="41910"/>
                  </a:cubicBezTo>
                  <a:lnTo>
                    <a:pt x="22987888" y="1543431"/>
                  </a:lnTo>
                  <a:cubicBezTo>
                    <a:pt x="22987888" y="1566545"/>
                    <a:pt x="22950424" y="1585365"/>
                    <a:pt x="22904069" y="1585365"/>
                  </a:cubicBezTo>
                  <a:lnTo>
                    <a:pt x="83820" y="1585365"/>
                  </a:lnTo>
                  <a:cubicBezTo>
                    <a:pt x="37592" y="1585365"/>
                    <a:pt x="0" y="1566608"/>
                    <a:pt x="0" y="154343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6136" y="1806328"/>
            <a:ext cx="17255729" cy="1764182"/>
            <a:chOff x="0" y="0"/>
            <a:chExt cx="23007638" cy="2352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007701" cy="2352290"/>
            </a:xfrm>
            <a:custGeom>
              <a:avLst/>
              <a:gdLst/>
              <a:ahLst/>
              <a:cxnLst/>
              <a:rect r="r" b="b" t="t" l="l"/>
              <a:pathLst>
                <a:path h="2352290" w="23007701">
                  <a:moveTo>
                    <a:pt x="0" y="22236"/>
                  </a:moveTo>
                  <a:cubicBezTo>
                    <a:pt x="0" y="9987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9987"/>
                    <a:pt x="23007701" y="22236"/>
                  </a:cubicBezTo>
                  <a:lnTo>
                    <a:pt x="23007701" y="2330042"/>
                  </a:lnTo>
                  <a:cubicBezTo>
                    <a:pt x="23007701" y="2342290"/>
                    <a:pt x="22994240" y="2352290"/>
                    <a:pt x="22977729" y="2352290"/>
                  </a:cubicBezTo>
                  <a:lnTo>
                    <a:pt x="29972" y="2352290"/>
                  </a:lnTo>
                  <a:cubicBezTo>
                    <a:pt x="13462" y="2352290"/>
                    <a:pt x="0" y="2342290"/>
                    <a:pt x="0" y="2330042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2761" y="2876462"/>
            <a:ext cx="1329779" cy="533400"/>
            <a:chOff x="0" y="0"/>
            <a:chExt cx="1773038" cy="711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773047" cy="711200"/>
            </a:xfrm>
            <a:custGeom>
              <a:avLst/>
              <a:gdLst/>
              <a:ahLst/>
              <a:cxnLst/>
              <a:rect r="r" b="b" t="t" l="l"/>
              <a:pathLst>
                <a:path h="711200" w="1773047">
                  <a:moveTo>
                    <a:pt x="0" y="0"/>
                  </a:moveTo>
                  <a:lnTo>
                    <a:pt x="1773047" y="0"/>
                  </a:lnTo>
                  <a:lnTo>
                    <a:pt x="1773047" y="711200"/>
                  </a:lnTo>
                  <a:lnTo>
                    <a:pt x="0" y="71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9" t="0" r="-13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16136" y="3846735"/>
            <a:ext cx="17240845" cy="1457772"/>
            <a:chOff x="0" y="0"/>
            <a:chExt cx="22987793" cy="19436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987888" cy="1943744"/>
            </a:xfrm>
            <a:custGeom>
              <a:avLst/>
              <a:gdLst/>
              <a:ahLst/>
              <a:cxnLst/>
              <a:rect r="r" b="b" t="t" l="l"/>
              <a:pathLst>
                <a:path h="1943744" w="22987888">
                  <a:moveTo>
                    <a:pt x="0" y="64333"/>
                  </a:moveTo>
                  <a:cubicBezTo>
                    <a:pt x="0" y="28755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28755"/>
                    <a:pt x="22987888" y="64333"/>
                  </a:cubicBezTo>
                  <a:lnTo>
                    <a:pt x="22987888" y="1879400"/>
                  </a:lnTo>
                  <a:cubicBezTo>
                    <a:pt x="22987888" y="1914880"/>
                    <a:pt x="22950424" y="1943744"/>
                    <a:pt x="22904069" y="1943744"/>
                  </a:cubicBezTo>
                  <a:lnTo>
                    <a:pt x="83820" y="1943744"/>
                  </a:lnTo>
                  <a:cubicBezTo>
                    <a:pt x="37592" y="1943744"/>
                    <a:pt x="0" y="1914978"/>
                    <a:pt x="0" y="187940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29246" y="4689921"/>
            <a:ext cx="1353294" cy="460325"/>
            <a:chOff x="0" y="0"/>
            <a:chExt cx="1804392" cy="61376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804416" cy="613791"/>
            </a:xfrm>
            <a:custGeom>
              <a:avLst/>
              <a:gdLst/>
              <a:ahLst/>
              <a:cxnLst/>
              <a:rect r="r" b="b" t="t" l="l"/>
              <a:pathLst>
                <a:path h="613791" w="1804416">
                  <a:moveTo>
                    <a:pt x="0" y="0"/>
                  </a:moveTo>
                  <a:lnTo>
                    <a:pt x="1804416" y="0"/>
                  </a:lnTo>
                  <a:lnTo>
                    <a:pt x="1804416" y="613791"/>
                  </a:lnTo>
                  <a:lnTo>
                    <a:pt x="0" y="613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4" t="0" r="-312" b="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33102" y="5637882"/>
            <a:ext cx="17255729" cy="1605227"/>
            <a:chOff x="0" y="0"/>
            <a:chExt cx="23007638" cy="21403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007701" cy="2140350"/>
            </a:xfrm>
            <a:custGeom>
              <a:avLst/>
              <a:gdLst/>
              <a:ahLst/>
              <a:cxnLst/>
              <a:rect r="r" b="b" t="t" l="l"/>
              <a:pathLst>
                <a:path h="2140350" w="23007701">
                  <a:moveTo>
                    <a:pt x="0" y="25331"/>
                  </a:moveTo>
                  <a:cubicBezTo>
                    <a:pt x="0" y="11377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11377"/>
                    <a:pt x="23007701" y="25331"/>
                  </a:cubicBezTo>
                  <a:lnTo>
                    <a:pt x="23007701" y="2115012"/>
                  </a:lnTo>
                  <a:cubicBezTo>
                    <a:pt x="23007701" y="2128965"/>
                    <a:pt x="22994240" y="2140350"/>
                    <a:pt x="22977729" y="2140350"/>
                  </a:cubicBezTo>
                  <a:lnTo>
                    <a:pt x="29972" y="2140350"/>
                  </a:lnTo>
                  <a:cubicBezTo>
                    <a:pt x="13462" y="2140350"/>
                    <a:pt x="0" y="2128965"/>
                    <a:pt x="0" y="2115012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29246" y="6476130"/>
            <a:ext cx="1626989" cy="673150"/>
            <a:chOff x="0" y="0"/>
            <a:chExt cx="2169318" cy="89753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169287" cy="897509"/>
            </a:xfrm>
            <a:custGeom>
              <a:avLst/>
              <a:gdLst/>
              <a:ahLst/>
              <a:cxnLst/>
              <a:rect r="r" b="b" t="t" l="l"/>
              <a:pathLst>
                <a:path h="897509" w="2169287">
                  <a:moveTo>
                    <a:pt x="0" y="0"/>
                  </a:moveTo>
                  <a:lnTo>
                    <a:pt x="2169287" y="0"/>
                  </a:lnTo>
                  <a:lnTo>
                    <a:pt x="2169287" y="897509"/>
                  </a:lnTo>
                  <a:lnTo>
                    <a:pt x="0" y="897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77" r="-1" b="-179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23577" y="10658921"/>
            <a:ext cx="17240845" cy="1899345"/>
            <a:chOff x="0" y="0"/>
            <a:chExt cx="22987793" cy="25324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987888" cy="2532507"/>
            </a:xfrm>
            <a:custGeom>
              <a:avLst/>
              <a:gdLst/>
              <a:ahLst/>
              <a:cxnLst/>
              <a:rect r="r" b="b" t="t" l="l"/>
              <a:pathLst>
                <a:path h="2532507" w="22987888">
                  <a:moveTo>
                    <a:pt x="0" y="83820"/>
                  </a:moveTo>
                  <a:cubicBezTo>
                    <a:pt x="0" y="37465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37465"/>
                    <a:pt x="22987888" y="83820"/>
                  </a:cubicBezTo>
                  <a:lnTo>
                    <a:pt x="22987888" y="2448687"/>
                  </a:lnTo>
                  <a:cubicBezTo>
                    <a:pt x="22987888" y="2494915"/>
                    <a:pt x="22950424" y="2532507"/>
                    <a:pt x="22904069" y="2532507"/>
                  </a:cubicBezTo>
                  <a:lnTo>
                    <a:pt x="83820" y="2532507"/>
                  </a:lnTo>
                  <a:cubicBezTo>
                    <a:pt x="37592" y="2532507"/>
                    <a:pt x="0" y="2495042"/>
                    <a:pt x="0" y="2448687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16136" y="10658921"/>
            <a:ext cx="17255729" cy="1899345"/>
            <a:chOff x="0" y="0"/>
            <a:chExt cx="23007638" cy="25324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007701" cy="2532507"/>
            </a:xfrm>
            <a:custGeom>
              <a:avLst/>
              <a:gdLst/>
              <a:ahLst/>
              <a:cxnLst/>
              <a:rect r="r" b="b" t="t" l="l"/>
              <a:pathLst>
                <a:path h="2532507" w="23007701">
                  <a:moveTo>
                    <a:pt x="0" y="29972"/>
                  </a:moveTo>
                  <a:cubicBezTo>
                    <a:pt x="0" y="13462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13462"/>
                    <a:pt x="23007701" y="29972"/>
                  </a:cubicBezTo>
                  <a:lnTo>
                    <a:pt x="23007701" y="2502535"/>
                  </a:lnTo>
                  <a:cubicBezTo>
                    <a:pt x="23007701" y="2519045"/>
                    <a:pt x="22994240" y="2532507"/>
                    <a:pt x="22977729" y="2532507"/>
                  </a:cubicBezTo>
                  <a:lnTo>
                    <a:pt x="29972" y="2532507"/>
                  </a:lnTo>
                  <a:cubicBezTo>
                    <a:pt x="13462" y="2532507"/>
                    <a:pt x="0" y="2519045"/>
                    <a:pt x="0" y="2502535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23577" y="12726441"/>
            <a:ext cx="1626989" cy="626418"/>
            <a:chOff x="0" y="0"/>
            <a:chExt cx="2169318" cy="83522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169287" cy="835279"/>
            </a:xfrm>
            <a:custGeom>
              <a:avLst/>
              <a:gdLst/>
              <a:ahLst/>
              <a:cxnLst/>
              <a:rect r="r" b="b" t="t" l="l"/>
              <a:pathLst>
                <a:path h="835279" w="2169287">
                  <a:moveTo>
                    <a:pt x="0" y="0"/>
                  </a:moveTo>
                  <a:lnTo>
                    <a:pt x="2169287" y="0"/>
                  </a:lnTo>
                  <a:lnTo>
                    <a:pt x="2169287" y="835279"/>
                  </a:lnTo>
                  <a:lnTo>
                    <a:pt x="0" y="835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3" r="-1" b="-116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16136" y="7519334"/>
            <a:ext cx="17255729" cy="1605227"/>
            <a:chOff x="0" y="0"/>
            <a:chExt cx="23007638" cy="21403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007701" cy="2140350"/>
            </a:xfrm>
            <a:custGeom>
              <a:avLst/>
              <a:gdLst/>
              <a:ahLst/>
              <a:cxnLst/>
              <a:rect r="r" b="b" t="t" l="l"/>
              <a:pathLst>
                <a:path h="2140350" w="23007701">
                  <a:moveTo>
                    <a:pt x="0" y="25331"/>
                  </a:moveTo>
                  <a:cubicBezTo>
                    <a:pt x="0" y="11377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11377"/>
                    <a:pt x="23007701" y="25331"/>
                  </a:cubicBezTo>
                  <a:lnTo>
                    <a:pt x="23007701" y="2115012"/>
                  </a:lnTo>
                  <a:cubicBezTo>
                    <a:pt x="23007701" y="2128965"/>
                    <a:pt x="22994240" y="2140350"/>
                    <a:pt x="22977729" y="2140350"/>
                  </a:cubicBezTo>
                  <a:lnTo>
                    <a:pt x="29972" y="2140350"/>
                  </a:lnTo>
                  <a:cubicBezTo>
                    <a:pt x="13462" y="2140350"/>
                    <a:pt x="0" y="2128965"/>
                    <a:pt x="0" y="2115012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665709" y="8433734"/>
            <a:ext cx="1508373" cy="582179"/>
          </a:xfrm>
          <a:custGeom>
            <a:avLst/>
            <a:gdLst/>
            <a:ahLst/>
            <a:cxnLst/>
            <a:rect r="r" b="b" t="t" l="l"/>
            <a:pathLst>
              <a:path h="582179" w="1508373">
                <a:moveTo>
                  <a:pt x="0" y="0"/>
                </a:moveTo>
                <a:lnTo>
                  <a:pt x="1508373" y="0"/>
                </a:lnTo>
                <a:lnTo>
                  <a:pt x="1508373" y="582179"/>
                </a:lnTo>
                <a:lnTo>
                  <a:pt x="0" y="582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16136" y="148530"/>
            <a:ext cx="2917924" cy="3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Strategic SQL Queries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7861" y="1183035"/>
            <a:ext cx="17016561" cy="28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Views were created for each KPI and granular requirement, enhancing data reusability and query simplification.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5709" y="1842195"/>
            <a:ext cx="16956584" cy="92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KPI’s Requirements-- 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Total Sales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Total_Sales ASSELECTCAST(SUM(Total_Sales) / 1000000 AS DECIMAL(10, 2)) AS Total_Sales_MillionsFROM blinkit_data;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Total_Sales;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5709" y="3880248"/>
            <a:ext cx="16956584" cy="6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Average Sales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Avg_Sales ASSELECTCAST(AVG(Total_Sales) AS DECIMAL(10, 2) ) AS Avg_SalesFROM blinkit_data;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Avg_Sales;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9246" y="5666457"/>
            <a:ext cx="16956584" cy="6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Number of Items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No_Of_Orders ASSELECTCOUNT(*) AS No_Of_OrdersFROM blinkit_data;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No_Of_Orders;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5709" y="10694789"/>
            <a:ext cx="16956584" cy="175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Average RatingCREATE VIEW Avg_Rating ASSELECTCAST(AVG(Rating) AS DECIMAL(10, 1)) AS Avg_RatingFROM blinkit_data;SELECT * FROM Avg_Rating;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3577" y="13473410"/>
            <a:ext cx="17240845" cy="28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Complex queries were optimized</a:t>
            </a:r>
            <a:r>
              <a:rPr lang="en-US" sz="112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performance and clarity, including pivot tables for cross-segment analysis.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29246" y="7605059"/>
            <a:ext cx="16956584" cy="92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Average Rating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Avg_Rating ASSELECTCAST(AVG(Rating) AS DECIMAL(10, 1)) AS Avg_RatingFROM blinkit_data;</a:t>
            </a:r>
          </a:p>
          <a:p>
            <a:pPr algn="l">
              <a:lnSpc>
                <a:spcPts val="1875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Avg_Rating;</a:t>
            </a:r>
          </a:p>
          <a:p>
            <a:pPr algn="l">
              <a:lnSpc>
                <a:spcPts val="187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6136" y="149897"/>
            <a:ext cx="17255729" cy="2341604"/>
            <a:chOff x="0" y="0"/>
            <a:chExt cx="23007638" cy="31221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07701" cy="3122129"/>
            </a:xfrm>
            <a:custGeom>
              <a:avLst/>
              <a:gdLst/>
              <a:ahLst/>
              <a:cxnLst/>
              <a:rect r="r" b="b" t="t" l="l"/>
              <a:pathLst>
                <a:path h="3122129" w="23007701">
                  <a:moveTo>
                    <a:pt x="0" y="19634"/>
                  </a:moveTo>
                  <a:cubicBezTo>
                    <a:pt x="0" y="8819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8819"/>
                    <a:pt x="23007701" y="19634"/>
                  </a:cubicBezTo>
                  <a:lnTo>
                    <a:pt x="23007701" y="3102495"/>
                  </a:lnTo>
                  <a:cubicBezTo>
                    <a:pt x="23007701" y="3113310"/>
                    <a:pt x="22994240" y="3122129"/>
                    <a:pt x="22977729" y="3122129"/>
                  </a:cubicBezTo>
                  <a:lnTo>
                    <a:pt x="29972" y="3122129"/>
                  </a:lnTo>
                  <a:cubicBezTo>
                    <a:pt x="13462" y="3122129"/>
                    <a:pt x="0" y="3113310"/>
                    <a:pt x="0" y="3102495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5709" y="1497759"/>
            <a:ext cx="4506962" cy="878830"/>
            <a:chOff x="0" y="0"/>
            <a:chExt cx="6009283" cy="117177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09259" cy="1171829"/>
            </a:xfrm>
            <a:custGeom>
              <a:avLst/>
              <a:gdLst/>
              <a:ahLst/>
              <a:cxnLst/>
              <a:rect r="r" b="b" t="t" l="l"/>
              <a:pathLst>
                <a:path h="1171829" w="6009259">
                  <a:moveTo>
                    <a:pt x="0" y="0"/>
                  </a:moveTo>
                  <a:lnTo>
                    <a:pt x="6009259" y="0"/>
                  </a:lnTo>
                  <a:lnTo>
                    <a:pt x="6009259" y="1171829"/>
                  </a:lnTo>
                  <a:lnTo>
                    <a:pt x="0" y="1171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6" t="0" r="-126" b="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1020" y="2653427"/>
            <a:ext cx="17240845" cy="3016611"/>
            <a:chOff x="0" y="0"/>
            <a:chExt cx="22987793" cy="402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87888" cy="4022196"/>
            </a:xfrm>
            <a:custGeom>
              <a:avLst/>
              <a:gdLst/>
              <a:ahLst/>
              <a:cxnLst/>
              <a:rect r="r" b="b" t="t" l="l"/>
              <a:pathLst>
                <a:path h="4022196" w="22987888">
                  <a:moveTo>
                    <a:pt x="0" y="75812"/>
                  </a:moveTo>
                  <a:cubicBezTo>
                    <a:pt x="0" y="33886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33886"/>
                    <a:pt x="22987888" y="75812"/>
                  </a:cubicBezTo>
                  <a:lnTo>
                    <a:pt x="22987888" y="3946378"/>
                  </a:lnTo>
                  <a:cubicBezTo>
                    <a:pt x="22987888" y="3988190"/>
                    <a:pt x="22950424" y="4022196"/>
                    <a:pt x="22904069" y="4022196"/>
                  </a:cubicBezTo>
                  <a:lnTo>
                    <a:pt x="83820" y="4022196"/>
                  </a:lnTo>
                  <a:cubicBezTo>
                    <a:pt x="37592" y="4022196"/>
                    <a:pt x="0" y="3988305"/>
                    <a:pt x="0" y="394637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65708" y="3850604"/>
            <a:ext cx="2339600" cy="1729047"/>
            <a:chOff x="0" y="0"/>
            <a:chExt cx="7510463" cy="555049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510526" cy="5550535"/>
            </a:xfrm>
            <a:custGeom>
              <a:avLst/>
              <a:gdLst/>
              <a:ahLst/>
              <a:cxnLst/>
              <a:rect r="r" b="b" t="t" l="l"/>
              <a:pathLst>
                <a:path h="5550535" w="7510526">
                  <a:moveTo>
                    <a:pt x="0" y="0"/>
                  </a:moveTo>
                  <a:lnTo>
                    <a:pt x="7510526" y="0"/>
                  </a:lnTo>
                  <a:lnTo>
                    <a:pt x="7510526" y="5550535"/>
                  </a:lnTo>
                  <a:lnTo>
                    <a:pt x="0" y="5550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6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3577" y="13985081"/>
            <a:ext cx="17240845" cy="5010448"/>
            <a:chOff x="0" y="0"/>
            <a:chExt cx="22987793" cy="66805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987888" cy="6680581"/>
            </a:xfrm>
            <a:custGeom>
              <a:avLst/>
              <a:gdLst/>
              <a:ahLst/>
              <a:cxnLst/>
              <a:rect r="r" b="b" t="t" l="l"/>
              <a:pathLst>
                <a:path h="6680581" w="22987888">
                  <a:moveTo>
                    <a:pt x="0" y="83820"/>
                  </a:moveTo>
                  <a:cubicBezTo>
                    <a:pt x="0" y="37465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37465"/>
                    <a:pt x="22987888" y="83820"/>
                  </a:cubicBezTo>
                  <a:lnTo>
                    <a:pt x="22987888" y="6596761"/>
                  </a:lnTo>
                  <a:cubicBezTo>
                    <a:pt x="22987888" y="6642989"/>
                    <a:pt x="22950424" y="6680581"/>
                    <a:pt x="22904069" y="6680581"/>
                  </a:cubicBezTo>
                  <a:lnTo>
                    <a:pt x="83820" y="6680581"/>
                  </a:lnTo>
                  <a:cubicBezTo>
                    <a:pt x="37592" y="6680581"/>
                    <a:pt x="0" y="6643116"/>
                    <a:pt x="0" y="659676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16136" y="13985081"/>
            <a:ext cx="17255729" cy="5010448"/>
            <a:chOff x="0" y="0"/>
            <a:chExt cx="23007638" cy="66805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07701" cy="6680581"/>
            </a:xfrm>
            <a:custGeom>
              <a:avLst/>
              <a:gdLst/>
              <a:ahLst/>
              <a:cxnLst/>
              <a:rect r="r" b="b" t="t" l="l"/>
              <a:pathLst>
                <a:path h="6680581" w="23007701">
                  <a:moveTo>
                    <a:pt x="0" y="29972"/>
                  </a:moveTo>
                  <a:cubicBezTo>
                    <a:pt x="0" y="13462"/>
                    <a:pt x="13462" y="0"/>
                    <a:pt x="29972" y="0"/>
                  </a:cubicBezTo>
                  <a:lnTo>
                    <a:pt x="22977729" y="0"/>
                  </a:lnTo>
                  <a:cubicBezTo>
                    <a:pt x="22994240" y="0"/>
                    <a:pt x="23007701" y="13462"/>
                    <a:pt x="23007701" y="29972"/>
                  </a:cubicBezTo>
                  <a:lnTo>
                    <a:pt x="23007701" y="6650609"/>
                  </a:lnTo>
                  <a:cubicBezTo>
                    <a:pt x="23007701" y="6667119"/>
                    <a:pt x="22994240" y="6680581"/>
                    <a:pt x="22977729" y="6680581"/>
                  </a:cubicBezTo>
                  <a:lnTo>
                    <a:pt x="29972" y="6680581"/>
                  </a:lnTo>
                  <a:cubicBezTo>
                    <a:pt x="13462" y="6680581"/>
                    <a:pt x="0" y="6667119"/>
                    <a:pt x="0" y="6650609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23577" y="19163705"/>
            <a:ext cx="3085654" cy="1028551"/>
            <a:chOff x="0" y="0"/>
            <a:chExt cx="4114205" cy="1371402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114165" cy="1371346"/>
            </a:xfrm>
            <a:custGeom>
              <a:avLst/>
              <a:gdLst/>
              <a:ahLst/>
              <a:cxnLst/>
              <a:rect r="r" b="b" t="t" l="l"/>
              <a:pathLst>
                <a:path h="1371346" w="4114165">
                  <a:moveTo>
                    <a:pt x="0" y="0"/>
                  </a:moveTo>
                  <a:lnTo>
                    <a:pt x="4114165" y="0"/>
                  </a:lnTo>
                  <a:lnTo>
                    <a:pt x="4114165" y="1371346"/>
                  </a:lnTo>
                  <a:lnTo>
                    <a:pt x="0" y="137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23577" y="20360431"/>
            <a:ext cx="17240845" cy="2617291"/>
            <a:chOff x="0" y="0"/>
            <a:chExt cx="22987793" cy="34897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87761" cy="3489706"/>
            </a:xfrm>
            <a:custGeom>
              <a:avLst/>
              <a:gdLst/>
              <a:ahLst/>
              <a:cxnLst/>
              <a:rect r="r" b="b" t="t" l="l"/>
              <a:pathLst>
                <a:path h="3489706" w="22987761">
                  <a:moveTo>
                    <a:pt x="0" y="83820"/>
                  </a:moveTo>
                  <a:cubicBezTo>
                    <a:pt x="0" y="37465"/>
                    <a:pt x="37465" y="0"/>
                    <a:pt x="83820" y="0"/>
                  </a:cubicBezTo>
                  <a:lnTo>
                    <a:pt x="22903942" y="0"/>
                  </a:lnTo>
                  <a:cubicBezTo>
                    <a:pt x="22950170" y="0"/>
                    <a:pt x="22987761" y="37465"/>
                    <a:pt x="22987761" y="83820"/>
                  </a:cubicBezTo>
                  <a:lnTo>
                    <a:pt x="22987761" y="3405886"/>
                  </a:lnTo>
                  <a:cubicBezTo>
                    <a:pt x="22987761" y="3452114"/>
                    <a:pt x="22950297" y="3489706"/>
                    <a:pt x="22903942" y="3489706"/>
                  </a:cubicBezTo>
                  <a:lnTo>
                    <a:pt x="83820" y="3489706"/>
                  </a:lnTo>
                  <a:cubicBezTo>
                    <a:pt x="37592" y="3489706"/>
                    <a:pt x="0" y="3452241"/>
                    <a:pt x="0" y="340588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6136" y="20360431"/>
            <a:ext cx="17255729" cy="2617291"/>
            <a:chOff x="0" y="0"/>
            <a:chExt cx="23007638" cy="34897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007574" cy="3489706"/>
            </a:xfrm>
            <a:custGeom>
              <a:avLst/>
              <a:gdLst/>
              <a:ahLst/>
              <a:cxnLst/>
              <a:rect r="r" b="b" t="t" l="l"/>
              <a:pathLst>
                <a:path h="3489706" w="23007574">
                  <a:moveTo>
                    <a:pt x="0" y="29845"/>
                  </a:moveTo>
                  <a:cubicBezTo>
                    <a:pt x="0" y="13335"/>
                    <a:pt x="13335" y="0"/>
                    <a:pt x="29845" y="0"/>
                  </a:cubicBezTo>
                  <a:lnTo>
                    <a:pt x="22977729" y="0"/>
                  </a:lnTo>
                  <a:cubicBezTo>
                    <a:pt x="22994240" y="0"/>
                    <a:pt x="23007574" y="13335"/>
                    <a:pt x="23007574" y="29845"/>
                  </a:cubicBezTo>
                  <a:lnTo>
                    <a:pt x="23007574" y="3459861"/>
                  </a:lnTo>
                  <a:cubicBezTo>
                    <a:pt x="23007574" y="3476371"/>
                    <a:pt x="22994240" y="3489706"/>
                    <a:pt x="22977729" y="3489706"/>
                  </a:cubicBezTo>
                  <a:lnTo>
                    <a:pt x="29845" y="3489706"/>
                  </a:lnTo>
                  <a:cubicBezTo>
                    <a:pt x="13335" y="3489706"/>
                    <a:pt x="0" y="3476371"/>
                    <a:pt x="0" y="345986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23577" y="23145899"/>
            <a:ext cx="5295008" cy="4162871"/>
            <a:chOff x="0" y="0"/>
            <a:chExt cx="7060010" cy="5550495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060057" cy="5550535"/>
            </a:xfrm>
            <a:custGeom>
              <a:avLst/>
              <a:gdLst/>
              <a:ahLst/>
              <a:cxnLst/>
              <a:rect r="r" b="b" t="t" l="l"/>
              <a:pathLst>
                <a:path h="5550535" w="7060057">
                  <a:moveTo>
                    <a:pt x="0" y="0"/>
                  </a:moveTo>
                  <a:lnTo>
                    <a:pt x="7060057" y="0"/>
                  </a:lnTo>
                  <a:lnTo>
                    <a:pt x="7060057" y="5550535"/>
                  </a:lnTo>
                  <a:lnTo>
                    <a:pt x="0" y="5550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" t="0" r="-1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16136" y="5831963"/>
            <a:ext cx="17240845" cy="2254676"/>
            <a:chOff x="0" y="0"/>
            <a:chExt cx="22987793" cy="30062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987888" cy="3006282"/>
            </a:xfrm>
            <a:custGeom>
              <a:avLst/>
              <a:gdLst/>
              <a:ahLst/>
              <a:cxnLst/>
              <a:rect r="r" b="b" t="t" l="l"/>
              <a:pathLst>
                <a:path h="3006282" w="22987888">
                  <a:moveTo>
                    <a:pt x="0" y="56664"/>
                  </a:moveTo>
                  <a:cubicBezTo>
                    <a:pt x="0" y="25327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25327"/>
                    <a:pt x="22987888" y="56664"/>
                  </a:cubicBezTo>
                  <a:lnTo>
                    <a:pt x="22987888" y="2949603"/>
                  </a:lnTo>
                  <a:cubicBezTo>
                    <a:pt x="22987888" y="2980854"/>
                    <a:pt x="22950424" y="3006282"/>
                    <a:pt x="22904069" y="3006282"/>
                  </a:cubicBezTo>
                  <a:lnTo>
                    <a:pt x="83820" y="3006282"/>
                  </a:lnTo>
                  <a:cubicBezTo>
                    <a:pt x="37592" y="3006282"/>
                    <a:pt x="0" y="2980940"/>
                    <a:pt x="0" y="294960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665709" y="7174988"/>
            <a:ext cx="2339600" cy="779867"/>
          </a:xfrm>
          <a:custGeom>
            <a:avLst/>
            <a:gdLst/>
            <a:ahLst/>
            <a:cxnLst/>
            <a:rect r="r" b="b" t="t" l="l"/>
            <a:pathLst>
              <a:path h="779867" w="2339600">
                <a:moveTo>
                  <a:pt x="0" y="0"/>
                </a:moveTo>
                <a:lnTo>
                  <a:pt x="2339600" y="0"/>
                </a:lnTo>
                <a:lnTo>
                  <a:pt x="2339600" y="779867"/>
                </a:lnTo>
                <a:lnTo>
                  <a:pt x="0" y="779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16136" y="8248564"/>
            <a:ext cx="17240845" cy="1960967"/>
            <a:chOff x="0" y="0"/>
            <a:chExt cx="22987793" cy="26146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987888" cy="2614669"/>
            </a:xfrm>
            <a:custGeom>
              <a:avLst/>
              <a:gdLst/>
              <a:ahLst/>
              <a:cxnLst/>
              <a:rect r="r" b="b" t="t" l="l"/>
              <a:pathLst>
                <a:path h="2614669" w="22987888">
                  <a:moveTo>
                    <a:pt x="0" y="49282"/>
                  </a:moveTo>
                  <a:cubicBezTo>
                    <a:pt x="0" y="22028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22028"/>
                    <a:pt x="22987888" y="49282"/>
                  </a:cubicBezTo>
                  <a:lnTo>
                    <a:pt x="22987888" y="2565368"/>
                  </a:lnTo>
                  <a:cubicBezTo>
                    <a:pt x="22987888" y="2592548"/>
                    <a:pt x="22950424" y="2614669"/>
                    <a:pt x="22904069" y="2614669"/>
                  </a:cubicBezTo>
                  <a:lnTo>
                    <a:pt x="83820" y="2614669"/>
                  </a:lnTo>
                  <a:cubicBezTo>
                    <a:pt x="37592" y="2614669"/>
                    <a:pt x="0" y="2592622"/>
                    <a:pt x="0" y="256536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5818585" y="8901075"/>
            <a:ext cx="1625388" cy="1280432"/>
          </a:xfrm>
          <a:custGeom>
            <a:avLst/>
            <a:gdLst/>
            <a:ahLst/>
            <a:cxnLst/>
            <a:rect r="r" b="b" t="t" l="l"/>
            <a:pathLst>
              <a:path h="1280432" w="1625388">
                <a:moveTo>
                  <a:pt x="0" y="0"/>
                </a:moveTo>
                <a:lnTo>
                  <a:pt x="1625388" y="0"/>
                </a:lnTo>
                <a:lnTo>
                  <a:pt x="1625388" y="1280431"/>
                </a:lnTo>
                <a:lnTo>
                  <a:pt x="0" y="1280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65709" y="185765"/>
            <a:ext cx="16956584" cy="11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Granular Requirements--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Total Sales by Fat Content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Total_Sales_by_Fat_Content ASSELECTItem_Fat_Content,CAST(SUM(Total_Sales) AS DECIMAL(10, 2)) AS Total_Sales,CAST(AVG(Total_Sales) AS DECIMAL(10, 2) ) AS Avg_Sales,COUNT(*) AS No_Of_Items,CAST(AVG(Rating) AS DECIMAL(10,1)) AS Avg_RatingFROM blinkit_dataGROUP BY Item_Fat_Content;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Total_Sales_by_Fat_Content;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5708" y="2764707"/>
            <a:ext cx="16956584" cy="92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Total Sales by Item Type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Total_Sales_by_Item_Type ASSELECT Item_Type,CAST(SUM(Total_Sales) AS DECIMAL(10,2))AS Total_Sales,CAST(AVG(Total_Sales) AS DECIMAL(10, 2) ) AS Avg_Sales,COUNT(*) AS No_Of_Items,CAST(AVG(Rating) AS DECIMAL(10,1)) AS Avg_RatingFROM blinkit_dataGROUP BY Item_Type;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Total_Sales_by_Item_TypeORDER BY Total_Sales DESC;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5709" y="14020949"/>
            <a:ext cx="16956584" cy="486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Fat Content by Outlet for Total SalesCREATE VIEW Fat_Content_by_Outlet_for_Total_Sales ASSELECT Outlet_Location_Type,        ISNULL([Low Fat], 0) AS Low_Fat,        ISNULL([Regular], 0) AS RegularFROM (    SELECT Outlet_Location_Type, Item_Fat_Content,            CAST(SUM(Total_Sales) AS DECIMAL(10,2)) AS Total_Sales    FROM blinkit_data    GROUP BY Outlet_Location_Type, Item_Fat_Content) AS SourceTablePIVOT (    SUM(Total_Sales)    FOR Item_Fat_Content IN ([Low Fat], [Regular])) AS PivotTableSELECT * FROM Fat_Content_by_Outlet_for_Total_SalesORDER BY Outlet_Location_Type;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5709" y="20396299"/>
            <a:ext cx="16956584" cy="246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Total Sales by Outlet EstablishmentCREATE VIEW Total_Sales_by_Outlet_Establishment ASSELECT Outlet_Establishment_Year,CAST(SUM(Total_Sales) AS DECIMAL(10,2)) AS Total_SalesFROM blinkit_dataGROUP BY Outlet_Establishment_Year;SELECT * FROM Total_Sales_by_Outlet_EstablishmentORDER BY Outlet_Establishment_Year;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3577" y="27429321"/>
            <a:ext cx="17240845" cy="28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Complex queries were optimized</a:t>
            </a:r>
            <a:r>
              <a:rPr lang="en-US" sz="112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performance and clarity, including pivot tables for cross-segment analysis.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8267" y="5946263"/>
            <a:ext cx="16956584" cy="138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Fat Content by Outlet for Total Sales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Fat_Content_by_Outlet_for_Total_Sales ASSELECT Outlet_Location_Type, ISNULL([Low Fat], 0) AS Low_Fat,ISNULL([Regular], 0) AS RegularFROM ( SELECT Outlet_Location_Type, Item_Fat_Content,            CAST(SUM(Total_Sales) AS DECIMAL(10,2)) AS Total_Sales FROM blinkit_data GROUP BY Outlet_Location_Type, Item_Fat_Content) AS SourceTablePIVOT (SUM(Total_Sales)FOR Item_Fat_Content IN ([Low Fat], [Regular])) AS PivotTable</a:t>
            </a:r>
          </a:p>
          <a:p>
            <a:pPr algn="l">
              <a:lnSpc>
                <a:spcPts val="1875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Fat_Content_by_Outlet_for_Total_Sales ORDER BY Outlet_Location_Type;</a:t>
            </a:r>
          </a:p>
          <a:p>
            <a:pPr algn="l">
              <a:lnSpc>
                <a:spcPts val="1874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673151" y="8286664"/>
            <a:ext cx="16956584" cy="115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Total Sales by Item Type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Total_Sales_by_Item_Type ASSELECT Item_Type,CAST(SUM(Total_Sales) AS DECIMAL(10,2))AS Total_Sales,CAST(AVG(Total_Sales) AS DECIMAL(10, 2) ) AS Avg_Sales,COUNT(*) AS No_Of_Items,CAST(AVG(Rating) AS DECIMAL(10,1)) AS Avg_RatingFROM blinkit_dataGROUP BY Item_Type;</a:t>
            </a:r>
          </a:p>
          <a:p>
            <a:pPr algn="l">
              <a:lnSpc>
                <a:spcPts val="1875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Total_Sales_by_Item_TypeORDER BY Total_Sales DESC;</a:t>
            </a:r>
          </a:p>
          <a:p>
            <a:pPr algn="l">
              <a:lnSpc>
                <a:spcPts val="187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3578" y="411361"/>
            <a:ext cx="17240845" cy="2438578"/>
            <a:chOff x="0" y="0"/>
            <a:chExt cx="22987793" cy="3251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87761" cy="3251426"/>
            </a:xfrm>
            <a:custGeom>
              <a:avLst/>
              <a:gdLst/>
              <a:ahLst/>
              <a:cxnLst/>
              <a:rect r="r" b="b" t="t" l="l"/>
              <a:pathLst>
                <a:path h="3251426" w="22987761">
                  <a:moveTo>
                    <a:pt x="0" y="57182"/>
                  </a:moveTo>
                  <a:cubicBezTo>
                    <a:pt x="0" y="25559"/>
                    <a:pt x="37465" y="0"/>
                    <a:pt x="83820" y="0"/>
                  </a:cubicBezTo>
                  <a:lnTo>
                    <a:pt x="22903942" y="0"/>
                  </a:lnTo>
                  <a:cubicBezTo>
                    <a:pt x="22950170" y="0"/>
                    <a:pt x="22987761" y="25559"/>
                    <a:pt x="22987761" y="57182"/>
                  </a:cubicBezTo>
                  <a:lnTo>
                    <a:pt x="22987761" y="3194244"/>
                  </a:lnTo>
                  <a:cubicBezTo>
                    <a:pt x="22987761" y="3225781"/>
                    <a:pt x="22950297" y="3251426"/>
                    <a:pt x="22903942" y="3251426"/>
                  </a:cubicBezTo>
                  <a:lnTo>
                    <a:pt x="83820" y="3251426"/>
                  </a:lnTo>
                  <a:cubicBezTo>
                    <a:pt x="37592" y="3251426"/>
                    <a:pt x="0" y="3225868"/>
                    <a:pt x="0" y="3194244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5709" y="1703115"/>
            <a:ext cx="2908101" cy="991046"/>
            <a:chOff x="0" y="0"/>
            <a:chExt cx="3877468" cy="132139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877437" cy="1321435"/>
            </a:xfrm>
            <a:custGeom>
              <a:avLst/>
              <a:gdLst/>
              <a:ahLst/>
              <a:cxnLst/>
              <a:rect r="r" b="b" t="t" l="l"/>
              <a:pathLst>
                <a:path h="1321435" w="3877437">
                  <a:moveTo>
                    <a:pt x="0" y="0"/>
                  </a:moveTo>
                  <a:lnTo>
                    <a:pt x="3877437" y="0"/>
                  </a:lnTo>
                  <a:lnTo>
                    <a:pt x="3877437" y="1321435"/>
                  </a:lnTo>
                  <a:lnTo>
                    <a:pt x="0" y="1321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8" r="0" b="-2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1020" y="3041361"/>
            <a:ext cx="17240845" cy="2102139"/>
            <a:chOff x="0" y="0"/>
            <a:chExt cx="22987793" cy="28028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87761" cy="2802840"/>
            </a:xfrm>
            <a:custGeom>
              <a:avLst/>
              <a:gdLst/>
              <a:ahLst/>
              <a:cxnLst/>
              <a:rect r="r" b="b" t="t" l="l"/>
              <a:pathLst>
                <a:path h="2802840" w="22987761">
                  <a:moveTo>
                    <a:pt x="0" y="67322"/>
                  </a:moveTo>
                  <a:cubicBezTo>
                    <a:pt x="0" y="30091"/>
                    <a:pt x="37465" y="0"/>
                    <a:pt x="83820" y="0"/>
                  </a:cubicBezTo>
                  <a:lnTo>
                    <a:pt x="22903942" y="0"/>
                  </a:lnTo>
                  <a:cubicBezTo>
                    <a:pt x="22950170" y="0"/>
                    <a:pt x="22987761" y="30091"/>
                    <a:pt x="22987761" y="67322"/>
                  </a:cubicBezTo>
                  <a:lnTo>
                    <a:pt x="22987761" y="2735518"/>
                  </a:lnTo>
                  <a:cubicBezTo>
                    <a:pt x="22987761" y="2772647"/>
                    <a:pt x="22950297" y="2802840"/>
                    <a:pt x="22903942" y="2802840"/>
                  </a:cubicBezTo>
                  <a:lnTo>
                    <a:pt x="83820" y="2802840"/>
                  </a:lnTo>
                  <a:cubicBezTo>
                    <a:pt x="37592" y="2802840"/>
                    <a:pt x="0" y="2772749"/>
                    <a:pt x="0" y="273551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73151" y="3926398"/>
            <a:ext cx="2374999" cy="1056531"/>
            <a:chOff x="0" y="0"/>
            <a:chExt cx="3166665" cy="140870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166618" cy="1408684"/>
            </a:xfrm>
            <a:custGeom>
              <a:avLst/>
              <a:gdLst/>
              <a:ahLst/>
              <a:cxnLst/>
              <a:rect r="r" b="b" t="t" l="l"/>
              <a:pathLst>
                <a:path h="1408684" w="3166618">
                  <a:moveTo>
                    <a:pt x="0" y="0"/>
                  </a:moveTo>
                  <a:lnTo>
                    <a:pt x="3166618" y="0"/>
                  </a:lnTo>
                  <a:lnTo>
                    <a:pt x="3166618" y="1408684"/>
                  </a:lnTo>
                  <a:lnTo>
                    <a:pt x="0" y="1408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4" r="-1" b="-10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1020" y="5334000"/>
            <a:ext cx="17240845" cy="2739544"/>
            <a:chOff x="0" y="0"/>
            <a:chExt cx="22987793" cy="3652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987888" cy="3652772"/>
            </a:xfrm>
            <a:custGeom>
              <a:avLst/>
              <a:gdLst/>
              <a:ahLst/>
              <a:cxnLst/>
              <a:rect r="r" b="b" t="t" l="l"/>
              <a:pathLst>
                <a:path h="3652772" w="22987888">
                  <a:moveTo>
                    <a:pt x="0" y="68849"/>
                  </a:moveTo>
                  <a:cubicBezTo>
                    <a:pt x="0" y="30774"/>
                    <a:pt x="37465" y="0"/>
                    <a:pt x="83820" y="0"/>
                  </a:cubicBezTo>
                  <a:lnTo>
                    <a:pt x="22904069" y="0"/>
                  </a:lnTo>
                  <a:cubicBezTo>
                    <a:pt x="22950297" y="0"/>
                    <a:pt x="22987888" y="30774"/>
                    <a:pt x="22987888" y="68849"/>
                  </a:cubicBezTo>
                  <a:lnTo>
                    <a:pt x="22987888" y="3583915"/>
                  </a:lnTo>
                  <a:cubicBezTo>
                    <a:pt x="22987888" y="3621886"/>
                    <a:pt x="22950424" y="3652772"/>
                    <a:pt x="22904069" y="3652772"/>
                  </a:cubicBezTo>
                  <a:lnTo>
                    <a:pt x="83820" y="3652772"/>
                  </a:lnTo>
                  <a:cubicBezTo>
                    <a:pt x="37592" y="3652772"/>
                    <a:pt x="0" y="3621991"/>
                    <a:pt x="0" y="3583915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23577" y="12826901"/>
            <a:ext cx="5385941" cy="1178124"/>
            <a:chOff x="0" y="0"/>
            <a:chExt cx="7181255" cy="157083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181215" cy="1570863"/>
            </a:xfrm>
            <a:custGeom>
              <a:avLst/>
              <a:gdLst/>
              <a:ahLst/>
              <a:cxnLst/>
              <a:rect r="r" b="b" t="t" l="l"/>
              <a:pathLst>
                <a:path h="1570863" w="7181215">
                  <a:moveTo>
                    <a:pt x="0" y="0"/>
                  </a:moveTo>
                  <a:lnTo>
                    <a:pt x="7181215" y="0"/>
                  </a:lnTo>
                  <a:lnTo>
                    <a:pt x="7181215" y="1570863"/>
                  </a:lnTo>
                  <a:lnTo>
                    <a:pt x="0" y="1570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" r="0" b="-16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73151" y="6524673"/>
            <a:ext cx="6054764" cy="1326485"/>
          </a:xfrm>
          <a:custGeom>
            <a:avLst/>
            <a:gdLst/>
            <a:ahLst/>
            <a:cxnLst/>
            <a:rect r="r" b="b" t="t" l="l"/>
            <a:pathLst>
              <a:path h="1326485" w="6054764">
                <a:moveTo>
                  <a:pt x="0" y="0"/>
                </a:moveTo>
                <a:lnTo>
                  <a:pt x="6054764" y="0"/>
                </a:lnTo>
                <a:lnTo>
                  <a:pt x="6054764" y="1326485"/>
                </a:lnTo>
                <a:lnTo>
                  <a:pt x="0" y="1326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5709" y="447229"/>
            <a:ext cx="16956584" cy="11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Chart’s Requirements-- 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Percentage of Sales by Outlet Size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Percentage_of_Sales_by_Outlet_Size ASSELECTOutlet_Size,CAST(SUM(Total_Sales) AS DECIMAL(10,2)) AS Total_Sales,CAST((SUM(Total_Sales) * 100.0 / SUM(SUM(Total_Sales)) OVER())AS DECIMAL(10,2)) AS Sales_Percentage FROM blinkit_data GROUP BY Outlet_Size;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Percentage_of_Sales_by_Outlet_Size ORDER BY Total_Sales DESC;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3151" y="3126250"/>
            <a:ext cx="16956584" cy="6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Sales by Outlet Location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Sales_by_Outlet_Location AS SELECT Outlet_Location_Type,CAST(SUM(Total_Sales) AS DECIMAL(10,2)) AS Total_SalesFROM blinkit_dataGROUP BY Outlet_Location_Type;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Sales_by_Outlet_Location ORDER BY Total_Sales DESC;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151" y="5410200"/>
            <a:ext cx="16956584" cy="92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-- All Metrics by Outlet Type:</a:t>
            </a:r>
          </a:p>
          <a:p>
            <a:pPr algn="l">
              <a:lnSpc>
                <a:spcPts val="1874"/>
              </a:lnSpc>
            </a:pPr>
            <a:r>
              <a:rPr lang="en-US" sz="1125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CREATE VIEW All_Metrics_by_Outlet_Type ASSELECT Outlet_Type, CAST(SUM(Total_Sales) AS DECIMAL(10,2)) AS Total_Sales,CAST(AVG(Total_Sales) AS DECIMAL(10,0)) AS Avg_Sales,COUNT(*) AS No_Of_Items,CAST(AVG(Rating) AS DECIMAL(10,2)) AS Avg_Rating,CAST(AVG(Item_Visibility) AS DECIMAL(10,2)) AS Item_VisibilityFROM blinkit_data GROUP BY Outlet_Type;</a:t>
            </a:r>
          </a:p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SELECT * FROM All_Metrics_by_Outlet_Type ORDER BY Total_Sales DESC;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577" y="14533066"/>
            <a:ext cx="17240845" cy="28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Complex queries were optimized</a:t>
            </a:r>
            <a:r>
              <a:rPr lang="en-US" sz="1124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for performance and clarity, including pivot tables for cross-segment analysis.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617494"/>
            <a:ext cx="8049369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Sales Performance Highlights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155" y="4543276"/>
            <a:ext cx="3767881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$3.2M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0980" y="574253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Total Sales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6285756"/>
            <a:ext cx="376788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Overall revenue from all items.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9041" y="4543276"/>
            <a:ext cx="3767881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$1,200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12866" y="574253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Average Sale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9041" y="6285756"/>
            <a:ext cx="376788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Revenue per transaction.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0929" y="4543276"/>
            <a:ext cx="3767881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10K+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4754" y="574253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Items Sold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0929" y="6285756"/>
            <a:ext cx="376788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Total count of unique items.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2815" y="4543276"/>
            <a:ext cx="3768030" cy="8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7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4.2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96640" y="574253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Average Rating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72815" y="6285756"/>
            <a:ext cx="376803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Customer satisfaction score.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4679" y="591294"/>
            <a:ext cx="7744866" cy="52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Key Insights: Product &amp; Outlet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679" y="1490365"/>
            <a:ext cx="8112770" cy="41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Low Fat Items: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Contribute </a:t>
            </a:r>
            <a:r>
              <a:rPr lang="en-US" sz="1687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~40% higher sales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than Regular Fat.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679" y="1916163"/>
            <a:ext cx="8112770" cy="41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Top Categories: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Snack Foods &amp; Dairy drive the </a:t>
            </a:r>
            <a:r>
              <a:rPr lang="en-US" sz="1687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top 30% of total sales.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4679" y="2578001"/>
            <a:ext cx="8112770" cy="8112770"/>
            <a:chOff x="0" y="0"/>
            <a:chExt cx="10817027" cy="1081702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816971" cy="10816971"/>
            </a:xfrm>
            <a:custGeom>
              <a:avLst/>
              <a:gdLst/>
              <a:ahLst/>
              <a:cxnLst/>
              <a:rect r="r" b="b" t="t" l="l"/>
              <a:pathLst>
                <a:path h="10816971" w="10816971">
                  <a:moveTo>
                    <a:pt x="0" y="0"/>
                  </a:moveTo>
                  <a:lnTo>
                    <a:pt x="10816971" y="0"/>
                  </a:lnTo>
                  <a:lnTo>
                    <a:pt x="10816971" y="10816971"/>
                  </a:lnTo>
                  <a:lnTo>
                    <a:pt x="0" y="1081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20076" y="1490365"/>
            <a:ext cx="8112770" cy="41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Outlet Size: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Medium-sized outlets generate </a:t>
            </a:r>
            <a:r>
              <a:rPr lang="en-US" sz="1687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~45% of overall sales.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0076" y="1916163"/>
            <a:ext cx="8112770" cy="41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Location Impact: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Tier 3 outlets contribute </a:t>
            </a:r>
            <a:r>
              <a:rPr lang="en-US" sz="1687">
                <a:solidFill>
                  <a:srgbClr val="BE49D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~35% more revenue growth.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076" y="2341959"/>
            <a:ext cx="8112770" cy="76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Outlet Type:</a:t>
            </a:r>
            <a:r>
              <a:rPr lang="en-US" sz="1687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Supermarket Type1 dominates sales; Type2 shows higher customer ratings (+15%).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DAGxDzvwi1s</dc:identifier>
  <dcterms:modified xsi:type="dcterms:W3CDTF">2011-08-01T06:04:30Z</dcterms:modified>
  <cp:revision>1</cp:revision>
  <dc:title>Blinkit-Sales-Analysis.pptx</dc:title>
</cp:coreProperties>
</file>